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57" r:id="rId2"/>
    <p:sldId id="286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295" r:id="rId12"/>
    <p:sldId id="296" r:id="rId13"/>
    <p:sldId id="284" r:id="rId14"/>
    <p:sldId id="281" r:id="rId15"/>
    <p:sldId id="280" r:id="rId16"/>
    <p:sldId id="279" r:id="rId17"/>
    <p:sldId id="282" r:id="rId18"/>
    <p:sldId id="283" r:id="rId19"/>
    <p:sldId id="285" r:id="rId20"/>
    <p:sldId id="298" r:id="rId21"/>
    <p:sldId id="299" r:id="rId22"/>
    <p:sldId id="301" r:id="rId23"/>
    <p:sldId id="30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>
        <p15:guide id="1" orient="horz" pos="2880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FC561"/>
    <a:srgbClr val="E138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20" autoAdjust="0"/>
    <p:restoredTop sz="91967" autoAdjust="0"/>
  </p:normalViewPr>
  <p:slideViewPr>
    <p:cSldViewPr snapToGrid="0">
      <p:cViewPr>
        <p:scale>
          <a:sx n="100" d="100"/>
          <a:sy n="100" d="100"/>
        </p:scale>
        <p:origin x="-2670" y="-12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101" d="100"/>
          <a:sy n="101" d="100"/>
        </p:scale>
        <p:origin x="3264" y="114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00EBFC-040A-4EEC-8231-8E2DFD33DDEE}" type="datetimeFigureOut">
              <a:rPr lang="en-US" smtClean="0"/>
              <a:t>6/10/2018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1FDAD-3E67-4584-89B0-903D923E3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42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666ED7-631A-46AF-B451-227D0A8685A0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Image Placeholder 6"/>
          <p:cNvSpPr>
            <a:spLocks noGrp="1" noRot="1" noChangeAspect="1"/>
          </p:cNvSpPr>
          <p:nvPr>
            <p:ph type="sldImg"/>
          </p:nvPr>
        </p:nvSpPr>
        <p:spPr/>
      </p:sp>
    </p:spTree>
    <p:extLst>
      <p:ext uri="{BB962C8B-B14F-4D97-AF65-F5344CB8AC3E}">
        <p14:creationId xmlns:p14="http://schemas.microsoft.com/office/powerpoint/2010/main" val="32189825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18" Type="http://schemas.openxmlformats.org/officeDocument/2006/relationships/image" Target="../media/image1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17" Type="http://schemas.openxmlformats.org/officeDocument/2006/relationships/image" Target="../media/image17.jpe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jpeg"/><Relationship Id="rId10" Type="http://schemas.openxmlformats.org/officeDocument/2006/relationships/image" Target="../media/image10.png"/><Relationship Id="rId19" Type="http://schemas.openxmlformats.org/officeDocument/2006/relationships/image" Target="../media/image19.jpeg"/><Relationship Id="rId4" Type="http://schemas.openxmlformats.org/officeDocument/2006/relationships/image" Target="../media/image4.gif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2.png"/><Relationship Id="rId4" Type="http://schemas.openxmlformats.org/officeDocument/2006/relationships/hyperlink" Target="mailto:contact@oslab.khu.ac.com" TargetMode="Externa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val 17"/>
          <p:cNvSpPr/>
          <p:nvPr userDrawn="1"/>
        </p:nvSpPr>
        <p:spPr>
          <a:xfrm>
            <a:off x="6833279" y="1039646"/>
            <a:ext cx="2957236" cy="2957236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Donut 27"/>
          <p:cNvSpPr/>
          <p:nvPr userDrawn="1"/>
        </p:nvSpPr>
        <p:spPr>
          <a:xfrm>
            <a:off x="7005720" y="1191441"/>
            <a:ext cx="2631824" cy="2577041"/>
          </a:xfrm>
          <a:prstGeom prst="donut">
            <a:avLst>
              <a:gd name="adj" fmla="val 6513"/>
            </a:avLst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bg1">
                  <a:lumMod val="95000"/>
                  <a:lumOff val="5000"/>
                </a:schemeClr>
              </a:gs>
              <a:gs pos="17000">
                <a:srgbClr val="262626"/>
              </a:gs>
              <a:gs pos="47000">
                <a:srgbClr val="A7D535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Rounded Rectangle 26"/>
          <p:cNvSpPr/>
          <p:nvPr userDrawn="1"/>
        </p:nvSpPr>
        <p:spPr>
          <a:xfrm>
            <a:off x="101600" y="5759552"/>
            <a:ext cx="12014200" cy="98414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42851"/>
            <a:ext cx="8968084" cy="275942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56" y="4243845"/>
            <a:ext cx="3511168" cy="276940"/>
          </a:xfrm>
          <a:prstGeom prst="rect">
            <a:avLst/>
          </a:prstGeom>
        </p:spPr>
      </p:pic>
      <p:sp>
        <p:nvSpPr>
          <p:cNvPr id="9" name="Rectangle 8"/>
          <p:cNvSpPr/>
          <p:nvPr userDrawn="1"/>
        </p:nvSpPr>
        <p:spPr>
          <a:xfrm>
            <a:off x="1" y="2590078"/>
            <a:ext cx="8311896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301457" y="2590078"/>
            <a:ext cx="3887367" cy="16603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23547" y="4387476"/>
            <a:ext cx="8144134" cy="1117687"/>
          </a:xfrm>
        </p:spPr>
        <p:txBody>
          <a:bodyPr>
            <a:normAutofit/>
          </a:bodyPr>
          <a:lstStyle>
            <a:lvl1pPr marL="0" indent="0" algn="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84338" y="2750337"/>
            <a:ext cx="3631462" cy="1356442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0" name="Oval 29"/>
          <p:cNvSpPr/>
          <p:nvPr userDrawn="1"/>
        </p:nvSpPr>
        <p:spPr>
          <a:xfrm>
            <a:off x="8042589" y="2638768"/>
            <a:ext cx="182880" cy="18288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Oval 30"/>
          <p:cNvSpPr/>
          <p:nvPr userDrawn="1"/>
        </p:nvSpPr>
        <p:spPr>
          <a:xfrm>
            <a:off x="7776219" y="2637623"/>
            <a:ext cx="182880" cy="182880"/>
          </a:xfrm>
          <a:prstGeom prst="ellipse">
            <a:avLst/>
          </a:prstGeom>
          <a:solidFill>
            <a:srgbClr val="FF99FF"/>
          </a:solidFill>
          <a:ln>
            <a:noFill/>
          </a:ln>
          <a:effectLst>
            <a:glow rad="76200">
              <a:srgbClr val="FF99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2" name="Oval 31"/>
          <p:cNvSpPr/>
          <p:nvPr userDrawn="1"/>
        </p:nvSpPr>
        <p:spPr>
          <a:xfrm>
            <a:off x="7478954" y="2630680"/>
            <a:ext cx="182880" cy="182880"/>
          </a:xfrm>
          <a:prstGeom prst="ellipse">
            <a:avLst/>
          </a:prstGeom>
          <a:solidFill>
            <a:srgbClr val="76ABDC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3" name="Oval 32"/>
          <p:cNvSpPr/>
          <p:nvPr userDrawn="1"/>
        </p:nvSpPr>
        <p:spPr>
          <a:xfrm>
            <a:off x="7179888" y="2640311"/>
            <a:ext cx="182880" cy="182880"/>
          </a:xfrm>
          <a:prstGeom prst="ellipse">
            <a:avLst/>
          </a:prstGeom>
          <a:solidFill>
            <a:srgbClr val="C0C0C0"/>
          </a:solidFill>
          <a:ln>
            <a:noFill/>
          </a:ln>
          <a:effectLst>
            <a:glow rad="63500">
              <a:schemeClr val="tx1">
                <a:lumMod val="6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6" descr="Ulster University에 대한 이미지 검색결과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288" y="5785491"/>
            <a:ext cx="1729310" cy="435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UNIVERSIDAD DE JAEN에 대한 이미지 검색결과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3758" y="5800842"/>
            <a:ext cx="1044575" cy="417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0" descr="UNIVERSITY OF IRELAND logo에 대한 이미지 검색결과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283" y="5798786"/>
            <a:ext cx="1444676" cy="444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2" descr="LULEA TEKNISKA UNIVERSITET logo에 대한 이미지 검색결과"/>
          <p:cNvPicPr>
            <a:picLocks noChangeAspect="1" noChangeArrowheads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694" y="5810707"/>
            <a:ext cx="747900" cy="402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4" descr="HOGSKOLAN I HALMSTAD logo에 대한 이미지 검색결과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765" y="5773419"/>
            <a:ext cx="1314450" cy="43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6" descr="I+ SRL에 대한 이미지 검색결과"/>
          <p:cNvPicPr>
            <a:picLocks noChangeAspect="1" noChangeArrowheads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653" y="5812580"/>
            <a:ext cx="657389" cy="428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8" descr="KARDE AS에 대한 이미지 검색결과"/>
          <p:cNvPicPr>
            <a:picLocks noChangeAspect="1" noChangeArrowheads="1"/>
          </p:cNvPicPr>
          <p:nvPr userDrawn="1"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998" r="32297" b="7911"/>
          <a:stretch/>
        </p:blipFill>
        <p:spPr bwMode="auto">
          <a:xfrm>
            <a:off x="9292350" y="5805775"/>
            <a:ext cx="1449341" cy="421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0" descr="F.ageinglab에 대한 이미지 검색결과"/>
          <p:cNvPicPr>
            <a:picLocks noChangeAspect="1" noChangeArrowheads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038" y="6258130"/>
            <a:ext cx="856700" cy="431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2" descr="경희대학교에 대한 이미지 검색결과"/>
          <p:cNvPicPr>
            <a:picLocks noChangeAspect="1" noChangeArrowheads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304" y="6263646"/>
            <a:ext cx="1619431" cy="42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24"/>
          <p:cNvPicPr>
            <a:picLocks noChangeAspect="1"/>
          </p:cNvPicPr>
          <p:nvPr userDrawn="1"/>
        </p:nvPicPr>
        <p:blipFill rotWithShape="1">
          <a:blip r:embed="rId13"/>
          <a:srcRect t="4428"/>
          <a:stretch/>
        </p:blipFill>
        <p:spPr>
          <a:xfrm>
            <a:off x="3783551" y="6261119"/>
            <a:ext cx="1227097" cy="432295"/>
          </a:xfrm>
          <a:prstGeom prst="rect">
            <a:avLst/>
          </a:prstGeom>
        </p:spPr>
      </p:pic>
      <p:pic>
        <p:nvPicPr>
          <p:cNvPr id="26" name="Picture 26" descr="Universidad Tecnológica Nacional logo에 대한 이미지 검색결과"/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4165" y="6325053"/>
            <a:ext cx="1146095" cy="3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8" descr="ACADEMISCH ZIEKENHUIS GRONINGEN logo에 대한 이미지 검색결과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5242" y="6312973"/>
            <a:ext cx="771543" cy="41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30" descr="Associazione Novilunio Onlus logo에 대한 이미지 검색결과"/>
          <p:cNvPicPr>
            <a:picLocks noChangeAspect="1" noChangeArrowheads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5524" y="6280348"/>
            <a:ext cx="1485746" cy="3909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 descr="UNIVERSITA DEGLI STUDI DI FIRENZE LOGO에 대한 이미지 검색결과"/>
          <p:cNvPicPr>
            <a:picLocks noChangeAspect="1" noChangeArrowheads="1"/>
          </p:cNvPicPr>
          <p:nvPr userDrawn="1"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5390" y="5785491"/>
            <a:ext cx="977539" cy="47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그림 35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4983327" y="6254057"/>
            <a:ext cx="1233143" cy="443006"/>
          </a:xfrm>
          <a:prstGeom prst="rect">
            <a:avLst/>
          </a:prstGeom>
        </p:spPr>
      </p:pic>
      <p:pic>
        <p:nvPicPr>
          <p:cNvPr id="37" name="Picture 20" descr="Swedish Adrenaline AB에 대한 이미지 검색결과"/>
          <p:cNvPicPr>
            <a:picLocks noChangeAspect="1" noChangeArrowheads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9712" y="6303527"/>
            <a:ext cx="1182647" cy="396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62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 userDrawn="1"/>
        </p:nvGrpSpPr>
        <p:grpSpPr>
          <a:xfrm>
            <a:off x="8310496" y="2283335"/>
            <a:ext cx="2167128" cy="2168596"/>
            <a:chOff x="6946568" y="665692"/>
            <a:chExt cx="2957236" cy="2957236"/>
          </a:xfrm>
        </p:grpSpPr>
        <p:sp>
          <p:nvSpPr>
            <p:cNvPr id="12" name="Oval 11"/>
            <p:cNvSpPr/>
            <p:nvPr userDrawn="1"/>
          </p:nvSpPr>
          <p:spPr>
            <a:xfrm>
              <a:off x="6946568" y="665692"/>
              <a:ext cx="2957236" cy="2957236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3" name="Donut 12"/>
            <p:cNvSpPr/>
            <p:nvPr userDrawn="1"/>
          </p:nvSpPr>
          <p:spPr>
            <a:xfrm>
              <a:off x="7127101" y="874131"/>
              <a:ext cx="2631824" cy="2577041"/>
            </a:xfrm>
            <a:prstGeom prst="donut">
              <a:avLst>
                <a:gd name="adj" fmla="val 6513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lumMod val="95000"/>
                    <a:lumOff val="5000"/>
                  </a:schemeClr>
                </a:gs>
                <a:gs pos="17000">
                  <a:srgbClr val="262626"/>
                </a:gs>
                <a:gs pos="47000">
                  <a:srgbClr val="A7D535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</p:grpSp>
      <p:pic>
        <p:nvPicPr>
          <p:cNvPr id="8" name="Picture 7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712476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6416" y="4677523"/>
            <a:ext cx="2002407" cy="180217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-18288" y="3351836"/>
            <a:ext cx="9188515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defTabSz="457200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9122552" y="3351836"/>
            <a:ext cx="3066273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212080" y="3642733"/>
            <a:ext cx="3463534" cy="695470"/>
          </a:xfrm>
        </p:spPr>
        <p:txBody>
          <a:bodyPr anchor="b">
            <a:noAutofit/>
          </a:bodyPr>
          <a:lstStyle>
            <a:lvl1pPr algn="r">
              <a:defRPr sz="4400"/>
            </a:lvl1pPr>
          </a:lstStyle>
          <a:p>
            <a:r>
              <a:rPr lang="en-US" dirty="0" smtClean="0"/>
              <a:t>Thank You</a:t>
            </a:r>
            <a:endParaRPr lang="en-US" dirty="0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7680678" y="3398901"/>
            <a:ext cx="1045581" cy="192511"/>
            <a:chOff x="4331492" y="2191989"/>
            <a:chExt cx="1045581" cy="192511"/>
          </a:xfrm>
        </p:grpSpPr>
        <p:sp>
          <p:nvSpPr>
            <p:cNvPr id="14" name="Oval 13"/>
            <p:cNvSpPr/>
            <p:nvPr userDrawn="1"/>
          </p:nvSpPr>
          <p:spPr>
            <a:xfrm>
              <a:off x="5194193" y="2200077"/>
              <a:ext cx="182880" cy="182880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  <a:effectLst>
              <a:glow rad="50800">
                <a:schemeClr val="accent2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5" name="Oval 14"/>
            <p:cNvSpPr/>
            <p:nvPr userDrawn="1"/>
          </p:nvSpPr>
          <p:spPr>
            <a:xfrm>
              <a:off x="4927823" y="2198932"/>
              <a:ext cx="182880" cy="182880"/>
            </a:xfrm>
            <a:prstGeom prst="ellipse">
              <a:avLst/>
            </a:prstGeom>
            <a:solidFill>
              <a:srgbClr val="FF99FF"/>
            </a:solidFill>
            <a:ln>
              <a:noFill/>
            </a:ln>
            <a:effectLst>
              <a:glow rad="76200">
                <a:srgbClr val="FF99FF">
                  <a:alpha val="40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6" name="Oval 15"/>
            <p:cNvSpPr/>
            <p:nvPr userDrawn="1"/>
          </p:nvSpPr>
          <p:spPr>
            <a:xfrm>
              <a:off x="4630558" y="2191989"/>
              <a:ext cx="182880" cy="182880"/>
            </a:xfrm>
            <a:prstGeom prst="ellipse">
              <a:avLst/>
            </a:prstGeom>
            <a:solidFill>
              <a:srgbClr val="76ABDC"/>
            </a:solidFill>
            <a:ln>
              <a:noFill/>
            </a:ln>
            <a:effectLst>
              <a:glow rad="63500">
                <a:schemeClr val="accent6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17" name="Oval 16"/>
            <p:cNvSpPr/>
            <p:nvPr userDrawn="1"/>
          </p:nvSpPr>
          <p:spPr>
            <a:xfrm>
              <a:off x="4331492" y="2201620"/>
              <a:ext cx="182880" cy="182880"/>
            </a:xfrm>
            <a:prstGeom prst="ellipse">
              <a:avLst/>
            </a:prstGeom>
            <a:solidFill>
              <a:srgbClr val="C0C0C0"/>
            </a:solidFill>
            <a:ln>
              <a:noFill/>
            </a:ln>
            <a:effectLst>
              <a:glow rad="63500">
                <a:schemeClr val="tx1">
                  <a:lumMod val="6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</p:grpSp>
      <p:sp>
        <p:nvSpPr>
          <p:cNvPr id="20" name="Title 1"/>
          <p:cNvSpPr txBox="1">
            <a:spLocks/>
          </p:cNvSpPr>
          <p:nvPr userDrawn="1"/>
        </p:nvSpPr>
        <p:spPr>
          <a:xfrm>
            <a:off x="9448841" y="3849269"/>
            <a:ext cx="2396599" cy="45305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 smtClean="0">
                <a:solidFill>
                  <a:prstClr val="black"/>
                </a:solidFill>
              </a:rPr>
              <a:t>Questions</a:t>
            </a:r>
            <a:endParaRPr lang="en-US" sz="4000" dirty="0">
              <a:solidFill>
                <a:prstClr val="black"/>
              </a:solidFill>
            </a:endParaRPr>
          </a:p>
        </p:txBody>
      </p:sp>
      <p:sp>
        <p:nvSpPr>
          <p:cNvPr id="21" name="Subtitle 2"/>
          <p:cNvSpPr>
            <a:spLocks noGrp="1"/>
          </p:cNvSpPr>
          <p:nvPr>
            <p:ph type="subTitle" idx="4294967295"/>
          </p:nvPr>
        </p:nvSpPr>
        <p:spPr>
          <a:xfrm>
            <a:off x="8162624" y="4887138"/>
            <a:ext cx="3636328" cy="414337"/>
          </a:xfr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 dirty="0" smtClean="0">
                <a:hlinkClick r:id="rId4"/>
              </a:rPr>
              <a:t>contact@oslab.khu.ac.com</a:t>
            </a:r>
            <a:endParaRPr lang="en-US" dirty="0" smtClean="0"/>
          </a:p>
        </p:txBody>
      </p:sp>
      <p:pic>
        <p:nvPicPr>
          <p:cNvPr id="22" name="Picture 2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053" y="2745285"/>
            <a:ext cx="1041576" cy="49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5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0CA47D-6D16-4C44-8783-4A8E7F1345A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1430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669F93-A744-4FA1-B120-D6CC0657147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defTabSz="457200"/>
            <a:r>
              <a:rPr lang="en-US" sz="7200" dirty="0">
                <a:solidFill>
                  <a:prstClr val="white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algn="r" defTabSz="457200"/>
            <a:r>
              <a:rPr lang="en-US" sz="7200" dirty="0">
                <a:solidFill>
                  <a:prstClr val="white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0880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0" name="Picture 9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8DACA-FFD9-4C8C-93EF-B98591D8ED9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39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CC0FDA-EEC3-44E3-9808-A40473C1F00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5919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96BF8-5BB1-441B-9900-AF5A1316EC2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4394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FD66DA-02EF-4BFB-8E7C-B7AD18D52D41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5362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8116207" y="1869395"/>
            <a:ext cx="5106988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 rot="5400000">
            <a:off x="9868202" y="5372403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129231" y="609597"/>
            <a:ext cx="1073802" cy="435376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0322" y="609597"/>
            <a:ext cx="8870004" cy="5326589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07126" y="5936187"/>
            <a:ext cx="2743200" cy="365125"/>
          </a:xfrm>
        </p:spPr>
        <p:txBody>
          <a:bodyPr/>
          <a:lstStyle/>
          <a:p>
            <a:fld id="{57C1845F-4332-4D5B-AA9F-9C12920FBE4C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0321" y="5936188"/>
            <a:ext cx="6126805" cy="365125"/>
          </a:xfrm>
        </p:spPr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097550" y="5398633"/>
            <a:ext cx="1154151" cy="1090789"/>
          </a:xfrm>
        </p:spPr>
        <p:txBody>
          <a:bodyPr anchor="t"/>
          <a:lstStyle>
            <a:lvl1pPr algn="ctr">
              <a:defRPr/>
            </a:lvl1pPr>
          </a:lstStyle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30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01600" y="1250142"/>
            <a:ext cx="12014200" cy="49257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15" name="Picture 14" descr="HD-ShadowLong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132041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149658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>
          <a:xfrm>
            <a:off x="101600" y="228600"/>
            <a:ext cx="10350500" cy="91994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452101" y="215494"/>
            <a:ext cx="1736724" cy="93304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372228"/>
            <a:ext cx="8832776" cy="53984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ounded Rectangle 7"/>
          <p:cNvSpPr/>
          <p:nvPr userDrawn="1"/>
        </p:nvSpPr>
        <p:spPr>
          <a:xfrm>
            <a:off x="101600" y="6276402"/>
            <a:ext cx="12014200" cy="46729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680321" y="1622371"/>
            <a:ext cx="9613861" cy="4181530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  <a:effectLst/>
              </a:defRPr>
            </a:lvl1pPr>
            <a:lvl2pPr>
              <a:defRPr sz="2000">
                <a:solidFill>
                  <a:schemeClr val="bg1"/>
                </a:solidFill>
                <a:effectLst/>
              </a:defRPr>
            </a:lvl2pPr>
            <a:lvl3pPr>
              <a:defRPr sz="1800">
                <a:solidFill>
                  <a:schemeClr val="bg1"/>
                </a:solidFill>
                <a:effectLst/>
              </a:defRPr>
            </a:lvl3pPr>
            <a:lvl4pPr>
              <a:defRPr sz="1600">
                <a:solidFill>
                  <a:schemeClr val="bg1"/>
                </a:solidFill>
                <a:effectLst/>
              </a:defRPr>
            </a:lvl4pPr>
            <a:lvl5pPr>
              <a:defRPr sz="1600"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>
          <a:xfrm>
            <a:off x="11177557" y="551368"/>
            <a:ext cx="803783" cy="266030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10093746" y="190739"/>
            <a:ext cx="996696" cy="995129"/>
            <a:chOff x="10093746" y="190739"/>
            <a:chExt cx="996696" cy="995129"/>
          </a:xfrm>
        </p:grpSpPr>
        <p:sp>
          <p:nvSpPr>
            <p:cNvPr id="21" name="Oval 20"/>
            <p:cNvSpPr/>
            <p:nvPr userDrawn="1"/>
          </p:nvSpPr>
          <p:spPr>
            <a:xfrm>
              <a:off x="10093746" y="190739"/>
              <a:ext cx="996696" cy="995129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r>
                <a:rPr lang="en-US" dirty="0">
                  <a:solidFill>
                    <a:prstClr val="white"/>
                  </a:solidFill>
                </a:rPr>
                <a:t>/</a:t>
              </a:r>
            </a:p>
          </p:txBody>
        </p:sp>
        <p:sp>
          <p:nvSpPr>
            <p:cNvPr id="22" name="Donut 21"/>
            <p:cNvSpPr/>
            <p:nvPr userDrawn="1"/>
          </p:nvSpPr>
          <p:spPr>
            <a:xfrm>
              <a:off x="10162355" y="254707"/>
              <a:ext cx="868680" cy="867191"/>
            </a:xfrm>
            <a:prstGeom prst="donut">
              <a:avLst>
                <a:gd name="adj" fmla="val 6513"/>
              </a:avLst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0">
                  <a:schemeClr val="bg1">
                    <a:lumMod val="95000"/>
                    <a:lumOff val="5000"/>
                  </a:schemeClr>
                </a:gs>
                <a:gs pos="17000">
                  <a:srgbClr val="262626"/>
                </a:gs>
                <a:gs pos="47000">
                  <a:srgbClr val="A7D535"/>
                </a:gs>
              </a:gsLst>
              <a:lin ang="0" scaled="1"/>
              <a:tileRect/>
            </a:gradFill>
            <a:ln>
              <a:noFill/>
            </a:ln>
            <a:effectLst>
              <a:outerShdw blurRad="50800" dist="38100" dir="10800000" algn="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10" name="Oval 9"/>
          <p:cNvSpPr/>
          <p:nvPr userDrawn="1"/>
        </p:nvSpPr>
        <p:spPr>
          <a:xfrm>
            <a:off x="9983540" y="246073"/>
            <a:ext cx="182880" cy="182880"/>
          </a:xfrm>
          <a:prstGeom prst="ellipse">
            <a:avLst/>
          </a:prstGeom>
          <a:solidFill>
            <a:srgbClr val="FFC000"/>
          </a:solidFill>
          <a:ln>
            <a:noFill/>
          </a:ln>
          <a:effectLst>
            <a:glow rad="508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Oval 22"/>
          <p:cNvSpPr/>
          <p:nvPr userDrawn="1"/>
        </p:nvSpPr>
        <p:spPr>
          <a:xfrm>
            <a:off x="9733032" y="242488"/>
            <a:ext cx="182880" cy="182880"/>
          </a:xfrm>
          <a:prstGeom prst="ellipse">
            <a:avLst/>
          </a:prstGeom>
          <a:solidFill>
            <a:srgbClr val="FF99FF"/>
          </a:solidFill>
          <a:ln>
            <a:noFill/>
          </a:ln>
          <a:effectLst>
            <a:glow rad="76200">
              <a:srgbClr val="FF99FF">
                <a:alpha val="4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4" name="Oval 23"/>
          <p:cNvSpPr/>
          <p:nvPr userDrawn="1"/>
        </p:nvSpPr>
        <p:spPr>
          <a:xfrm>
            <a:off x="9453643" y="234426"/>
            <a:ext cx="182880" cy="182880"/>
          </a:xfrm>
          <a:prstGeom prst="ellipse">
            <a:avLst/>
          </a:prstGeom>
          <a:solidFill>
            <a:srgbClr val="76ABDC"/>
          </a:solidFill>
          <a:ln>
            <a:noFill/>
          </a:ln>
          <a:effectLst>
            <a:glow rad="635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5" name="Oval 24"/>
          <p:cNvSpPr/>
          <p:nvPr userDrawn="1"/>
        </p:nvSpPr>
        <p:spPr>
          <a:xfrm>
            <a:off x="9202202" y="236419"/>
            <a:ext cx="182880" cy="182880"/>
          </a:xfrm>
          <a:prstGeom prst="ellipse">
            <a:avLst/>
          </a:prstGeom>
          <a:solidFill>
            <a:srgbClr val="C0C0C0"/>
          </a:solidFill>
          <a:ln>
            <a:noFill/>
          </a:ln>
          <a:effectLst>
            <a:glow rad="63500">
              <a:schemeClr val="tx1">
                <a:lumMod val="6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61264" y="568576"/>
            <a:ext cx="654533" cy="22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215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16B473-9ACA-4825-B44E-B1CC15194ED5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166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/>
          <p:cNvSpPr/>
          <p:nvPr userDrawn="1"/>
        </p:nvSpPr>
        <p:spPr>
          <a:xfrm>
            <a:off x="101600" y="1250142"/>
            <a:ext cx="12014200" cy="49257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pic>
        <p:nvPicPr>
          <p:cNvPr id="22" name="Picture 21" descr="HD-ShadowShort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149658"/>
            <a:ext cx="1602997" cy="144270"/>
          </a:xfrm>
          <a:prstGeom prst="rect">
            <a:avLst/>
          </a:prstGeom>
        </p:spPr>
      </p:pic>
      <p:sp>
        <p:nvSpPr>
          <p:cNvPr id="23" name="Rectangle 22"/>
          <p:cNvSpPr/>
          <p:nvPr userDrawn="1"/>
        </p:nvSpPr>
        <p:spPr>
          <a:xfrm>
            <a:off x="101600" y="228600"/>
            <a:ext cx="10336212" cy="91994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4" name="Rectangle 23"/>
          <p:cNvSpPr/>
          <p:nvPr userDrawn="1"/>
        </p:nvSpPr>
        <p:spPr>
          <a:xfrm>
            <a:off x="10585827" y="228600"/>
            <a:ext cx="1602997" cy="919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Title 1"/>
          <p:cNvSpPr>
            <a:spLocks noGrp="1"/>
          </p:cNvSpPr>
          <p:nvPr>
            <p:ph type="title"/>
          </p:nvPr>
        </p:nvSpPr>
        <p:spPr>
          <a:xfrm>
            <a:off x="680321" y="372228"/>
            <a:ext cx="9613861" cy="539848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372228"/>
            <a:ext cx="1386345" cy="651623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7" name="Rectangle 26"/>
          <p:cNvSpPr/>
          <p:nvPr userDrawn="1"/>
        </p:nvSpPr>
        <p:spPr>
          <a:xfrm rot="2717408">
            <a:off x="9569909" y="518341"/>
            <a:ext cx="274320" cy="274320"/>
          </a:xfrm>
          <a:prstGeom prst="rect">
            <a:avLst/>
          </a:prstGeom>
          <a:solidFill>
            <a:srgbClr val="76ABDC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Rectangle 27"/>
          <p:cNvSpPr/>
          <p:nvPr userDrawn="1"/>
        </p:nvSpPr>
        <p:spPr>
          <a:xfrm rot="2717408">
            <a:off x="9792308" y="272306"/>
            <a:ext cx="274320" cy="274320"/>
          </a:xfrm>
          <a:prstGeom prst="rect">
            <a:avLst/>
          </a:prstGeom>
          <a:solidFill>
            <a:srgbClr val="FF99FF"/>
          </a:solidFill>
          <a:ln>
            <a:solidFill>
              <a:srgbClr val="FF66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Rectangle 28"/>
          <p:cNvSpPr/>
          <p:nvPr userDrawn="1"/>
        </p:nvSpPr>
        <p:spPr>
          <a:xfrm rot="2717408">
            <a:off x="10026433" y="508946"/>
            <a:ext cx="274320" cy="2743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Rectangle 29"/>
          <p:cNvSpPr/>
          <p:nvPr userDrawn="1"/>
        </p:nvSpPr>
        <p:spPr>
          <a:xfrm rot="2717408">
            <a:off x="9789120" y="762753"/>
            <a:ext cx="274320" cy="274320"/>
          </a:xfrm>
          <a:prstGeom prst="rect">
            <a:avLst/>
          </a:prstGeom>
          <a:solidFill>
            <a:srgbClr val="C0C0C0"/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1" name="Rounded Rectangle 30"/>
          <p:cNvSpPr/>
          <p:nvPr userDrawn="1"/>
        </p:nvSpPr>
        <p:spPr>
          <a:xfrm>
            <a:off x="101600" y="6276402"/>
            <a:ext cx="12014200" cy="467298"/>
          </a:xfrm>
          <a:prstGeom prst="round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/>
            <a:endParaRPr lang="en-US">
              <a:solidFill>
                <a:prstClr val="white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1612973"/>
            <a:ext cx="4698358" cy="359931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1612973"/>
            <a:ext cx="4700058" cy="3599316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  <a:lvl2pPr>
              <a:defRPr>
                <a:solidFill>
                  <a:schemeClr val="bg1"/>
                </a:solidFill>
                <a:effectLst/>
              </a:defRPr>
            </a:lvl2pPr>
            <a:lvl3pPr>
              <a:defRPr>
                <a:solidFill>
                  <a:schemeClr val="bg1"/>
                </a:solidFill>
                <a:effectLst/>
              </a:defRPr>
            </a:lvl3pPr>
            <a:lvl4pPr>
              <a:defRPr>
                <a:solidFill>
                  <a:schemeClr val="bg1"/>
                </a:solidFill>
                <a:effectLst/>
              </a:defRPr>
            </a:lvl4pPr>
            <a:lvl5pPr>
              <a:defRPr>
                <a:solidFill>
                  <a:schemeClr val="bg1"/>
                </a:solidFill>
                <a:effectLst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5969" y="1292170"/>
            <a:ext cx="840103" cy="401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872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6350" y="2336873"/>
            <a:ext cx="4472327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820154" y="2336873"/>
            <a:ext cx="4474028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45FACA-C965-45E9-A21C-264E45A4D546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>
            <a:off x="0" y="609600"/>
            <a:ext cx="10437812" cy="91994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 userDrawn="1"/>
        </p:nvSpPr>
        <p:spPr>
          <a:xfrm>
            <a:off x="10585827" y="609600"/>
            <a:ext cx="1602997" cy="9199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776314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753228"/>
            <a:ext cx="1154151" cy="651623"/>
          </a:xfrm>
        </p:spPr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grpSp>
        <p:nvGrpSpPr>
          <p:cNvPr id="18" name="Group 17"/>
          <p:cNvGrpSpPr/>
          <p:nvPr userDrawn="1"/>
        </p:nvGrpSpPr>
        <p:grpSpPr>
          <a:xfrm>
            <a:off x="9586198" y="680145"/>
            <a:ext cx="707984" cy="772387"/>
            <a:chOff x="9316840" y="684798"/>
            <a:chExt cx="707984" cy="772387"/>
          </a:xfrm>
        </p:grpSpPr>
        <p:sp>
          <p:nvSpPr>
            <p:cNvPr id="19" name="Rectangle 18"/>
            <p:cNvSpPr/>
            <p:nvPr/>
          </p:nvSpPr>
          <p:spPr>
            <a:xfrm rot="2717408">
              <a:off x="9316840" y="930833"/>
              <a:ext cx="274320" cy="274320"/>
            </a:xfrm>
            <a:prstGeom prst="rect">
              <a:avLst/>
            </a:prstGeom>
            <a:solidFill>
              <a:srgbClr val="76ABDC"/>
            </a:solidFill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 rot="2717408">
              <a:off x="9539239" y="684798"/>
              <a:ext cx="274320" cy="274320"/>
            </a:xfrm>
            <a:prstGeom prst="rect">
              <a:avLst/>
            </a:prstGeom>
            <a:solidFill>
              <a:srgbClr val="FF99FF"/>
            </a:solidFill>
            <a:ln>
              <a:solidFill>
                <a:srgbClr val="FF66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 rot="2717408">
              <a:off x="9750504" y="936678"/>
              <a:ext cx="274320" cy="274320"/>
            </a:xfrm>
            <a:prstGeom prst="rect">
              <a:avLst/>
            </a:prstGeom>
            <a:solidFill>
              <a:srgbClr val="FFC000"/>
            </a:solidFill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 rot="2717408">
              <a:off x="9528431" y="1182865"/>
              <a:ext cx="274320" cy="274320"/>
            </a:xfrm>
            <a:prstGeom prst="rect">
              <a:avLst/>
            </a:prstGeom>
            <a:solidFill>
              <a:srgbClr val="C0C0C0"/>
            </a:solidFill>
            <a:ln>
              <a:solidFill>
                <a:schemeClr val="tx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/>
              <a:endParaRPr 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66003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B22E6-4886-4C70-AC93-281B581CBFE9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17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203CB-1701-4741-A734-B48944842B6E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330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85846" y="2336873"/>
            <a:ext cx="5608336" cy="359931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5B781B-3B35-4B56-966C-EE49A2D1A7B3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73060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3" y="753228"/>
            <a:ext cx="9613857" cy="1080938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68333" y="2336874"/>
            <a:ext cx="5425849" cy="3599312"/>
          </a:xfrm>
          <a:noFill/>
          <a:ln>
            <a:noFill/>
          </a:ln>
          <a:effectLst>
            <a:outerShdw blurRad="76200" dist="63500" dir="5040000" algn="tl" rotWithShape="0">
              <a:srgbClr val="000000">
                <a:alpha val="41000"/>
              </a:srgb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3" y="2336873"/>
            <a:ext cx="3876256" cy="3599315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223D06-B67E-4698-B1B1-BDB7FD304E2B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7289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19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BD1AC5C1-EE33-438D-AB1C-E98A9D73B7BF}" type="datetime1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6/10/2018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457200"/>
            <a:fld id="{6D22F896-40B5-4ADD-8801-0D06FADFA095}" type="slidenum">
              <a:rPr lang="en-US" smtClean="0">
                <a:solidFill>
                  <a:prstClr val="white">
                    <a:tint val="75000"/>
                  </a:prstClr>
                </a:solidFill>
              </a:rPr>
              <a:pPr defTabSz="457200"/>
              <a:t>‹#›</a:t>
            </a:fld>
            <a:endParaRPr lang="en-US" dirty="0">
              <a:solidFill>
                <a:prstClr val="white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4291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228600" algn="ctr" rotWithShape="0">
              <a:prstClr val="black">
                <a:alpha val="53000"/>
              </a:prst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4"/>
          <p:cNvSpPr txBox="1">
            <a:spLocks/>
          </p:cNvSpPr>
          <p:nvPr/>
        </p:nvSpPr>
        <p:spPr>
          <a:xfrm>
            <a:off x="8278368" y="2750337"/>
            <a:ext cx="3913632" cy="13564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l" defTabSz="457200" rtl="0" eaLnBrk="1" latinLnBrk="0" hangingPunct="1">
              <a:defRPr sz="3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ko-KR" altLang="en-US" sz="2600" b="1" dirty="0" err="1" smtClean="0">
                <a:solidFill>
                  <a:prstClr val="black"/>
                </a:solidFill>
                <a:latin typeface="Calibri" panose="020F0502020204030204" pitchFamily="34" charset="0"/>
              </a:rPr>
              <a:t>경희대학교</a:t>
            </a:r>
            <a:r>
              <a:rPr lang="ko-KR" altLang="en-US" sz="26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 </a:t>
            </a:r>
            <a:r>
              <a:rPr lang="en-US" altLang="ko-KR" sz="26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/>
            </a:r>
            <a:br>
              <a:rPr lang="en-US" altLang="ko-KR" sz="2600" b="1" dirty="0" smtClean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ko-KR" altLang="en-US" sz="26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컴퓨터공학과 </a:t>
            </a:r>
            <a:r>
              <a:rPr lang="en-US" altLang="ko-KR" sz="26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/>
            </a:r>
            <a:br>
              <a:rPr lang="en-US" altLang="ko-KR" sz="2600" b="1" dirty="0" smtClean="0">
                <a:solidFill>
                  <a:prstClr val="black"/>
                </a:solidFill>
                <a:latin typeface="Calibri" panose="020F0502020204030204" pitchFamily="34" charset="0"/>
              </a:rPr>
            </a:br>
            <a:r>
              <a:rPr lang="ko-KR" altLang="en-US" sz="26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임호준</a:t>
            </a:r>
            <a:r>
              <a:rPr lang="en-US" altLang="ko-KR" sz="26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, </a:t>
            </a:r>
            <a:r>
              <a:rPr lang="ko-KR" altLang="en-US" sz="2600" b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최강혁</a:t>
            </a:r>
            <a:endParaRPr lang="en-US" sz="2600" b="1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177370" y="3521645"/>
            <a:ext cx="7955280" cy="6540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800" b="1" dirty="0" smtClean="0"/>
              <a:t>캡스톤 디자인</a:t>
            </a:r>
            <a:r>
              <a:rPr lang="en-US" altLang="ko-KR" sz="2800" b="1" dirty="0" smtClean="0"/>
              <a:t>2: Img2Caricature</a:t>
            </a:r>
          </a:p>
          <a:p>
            <a:pPr algn="ctr"/>
            <a:r>
              <a:rPr lang="ko-KR" altLang="en-US" sz="2800" b="1" dirty="0" smtClean="0"/>
              <a:t>최종발표 </a:t>
            </a:r>
            <a:endParaRPr lang="ko-KR" altLang="en-US" sz="2800" b="1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4023204" y="4546360"/>
            <a:ext cx="7955280" cy="654012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ko-KR" sz="2400" b="1" dirty="0" smtClean="0">
                <a:solidFill>
                  <a:prstClr val="white"/>
                </a:solidFill>
                <a:latin typeface="Calibri" panose="020F0502020204030204" pitchFamily="34" charset="0"/>
              </a:rPr>
              <a:t>2018-06-11</a:t>
            </a:r>
            <a:endParaRPr lang="en-US" sz="2400" b="1" dirty="0">
              <a:solidFill>
                <a:prstClr val="white"/>
              </a:solidFill>
              <a:latin typeface="Calibri" panose="020F050202020403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189" y="5720863"/>
            <a:ext cx="12189811" cy="110196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53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Face Dataset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10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1890" y="5114191"/>
            <a:ext cx="738684" cy="36933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Issue: </a:t>
            </a:r>
          </a:p>
        </p:txBody>
      </p:sp>
      <p:sp>
        <p:nvSpPr>
          <p:cNvPr id="21" name="Rectangle 13"/>
          <p:cNvSpPr/>
          <p:nvPr/>
        </p:nvSpPr>
        <p:spPr>
          <a:xfrm>
            <a:off x="2817867" y="5298857"/>
            <a:ext cx="7833048" cy="369332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데이터가 라벨에 대해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Sparse</a:t>
            </a:r>
            <a:endParaRPr lang="en-US" altLang="ko-KR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LFW Dataset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934" y="2048645"/>
            <a:ext cx="4420308" cy="319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686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Face Dataset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11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1890" y="5114191"/>
            <a:ext cx="738684" cy="36933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Issue: </a:t>
            </a:r>
          </a:p>
        </p:txBody>
      </p:sp>
      <p:sp>
        <p:nvSpPr>
          <p:cNvPr id="21" name="Rectangle 13"/>
          <p:cNvSpPr/>
          <p:nvPr/>
        </p:nvSpPr>
        <p:spPr>
          <a:xfrm>
            <a:off x="2817867" y="5298857"/>
            <a:ext cx="7833048" cy="369332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적당한 수의 라벨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, Sparse 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하지 않음</a:t>
            </a:r>
            <a:endParaRPr lang="en-US" altLang="ko-KR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MSRA-CFW Dataset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6146" name="Picture 2" descr="MSRA-CFW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9147" y="2055995"/>
            <a:ext cx="4110401" cy="3082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43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Face Dataset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12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1890" y="5114191"/>
            <a:ext cx="738684" cy="36933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Issue: </a:t>
            </a:r>
          </a:p>
        </p:txBody>
      </p:sp>
      <p:sp>
        <p:nvSpPr>
          <p:cNvPr id="21" name="Rectangle 13"/>
          <p:cNvSpPr/>
          <p:nvPr/>
        </p:nvSpPr>
        <p:spPr>
          <a:xfrm>
            <a:off x="2817867" y="5298857"/>
            <a:ext cx="7833048" cy="646331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이미지가 학습에 적합하지 않음</a:t>
            </a:r>
            <a:endParaRPr lang="en-US" altLang="ko-KR" b="1" dirty="0" smtClean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이미지를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Crop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해서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(100, 152, 152, 3) 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행렬 형태로 저장</a:t>
            </a:r>
            <a:endParaRPr lang="en-US" altLang="ko-KR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Preprocessing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7758" y="2057557"/>
            <a:ext cx="1171575" cy="1524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4534" y="3635935"/>
            <a:ext cx="1133475" cy="1524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7822" y="2206474"/>
            <a:ext cx="1524000" cy="13144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758" y="3682524"/>
            <a:ext cx="1133475" cy="15240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943" y="2417271"/>
            <a:ext cx="1171575" cy="11715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967418" y="4008551"/>
            <a:ext cx="1181100" cy="11811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8613" y="2400457"/>
            <a:ext cx="1190625" cy="11906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98613" y="3990881"/>
            <a:ext cx="1181100" cy="1181100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5821102" y="3460345"/>
            <a:ext cx="1186004" cy="86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651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Type of Images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13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4737926" y="2279472"/>
            <a:ext cx="2805547" cy="2218026"/>
            <a:chOff x="288128" y="99146"/>
            <a:chExt cx="2805547" cy="2218026"/>
          </a:xfrm>
        </p:grpSpPr>
        <p:pic>
          <p:nvPicPr>
            <p:cNvPr id="9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558" y="575303"/>
              <a:ext cx="1355579" cy="1532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직사각형 9"/>
            <p:cNvSpPr/>
            <p:nvPr/>
          </p:nvSpPr>
          <p:spPr>
            <a:xfrm>
              <a:off x="332508" y="2135331"/>
              <a:ext cx="2649683" cy="1818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[Batch_size, 152,152,3]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288128" y="99146"/>
              <a:ext cx="2805547" cy="3229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Target Image</a:t>
              </a:r>
            </a:p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(Caricature)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1092174" y="2240904"/>
            <a:ext cx="2676742" cy="2318467"/>
            <a:chOff x="254573" y="2773509"/>
            <a:chExt cx="2805547" cy="247996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12" y="3154940"/>
              <a:ext cx="1457325" cy="179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254573" y="2773509"/>
              <a:ext cx="2805547" cy="3229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Source Image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81632" y="5071628"/>
              <a:ext cx="2649683" cy="1818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[Batch_size, 152,152,3]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634943" y="2388245"/>
            <a:ext cx="2805547" cy="2086126"/>
            <a:chOff x="5238317" y="321966"/>
            <a:chExt cx="2805547" cy="2086126"/>
          </a:xfrm>
        </p:grpSpPr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191" y="670497"/>
              <a:ext cx="144780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직사각형 17"/>
            <p:cNvSpPr/>
            <p:nvPr/>
          </p:nvSpPr>
          <p:spPr>
            <a:xfrm>
              <a:off x="5238317" y="321966"/>
              <a:ext cx="2805547" cy="3229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Generated Image</a:t>
              </a: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5316248" y="2226251"/>
              <a:ext cx="2649683" cy="1818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 smtClean="0">
                  <a:solidFill>
                    <a:schemeClr val="bg1"/>
                  </a:solidFill>
                </a:rPr>
                <a:t>[Batch_size, 64, 64, 3]</a:t>
              </a:r>
              <a:endParaRPr lang="ko-KR" altLang="en-US" sz="16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1193807" y="5088932"/>
            <a:ext cx="757326" cy="36933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Issue: </a:t>
            </a:r>
          </a:p>
        </p:txBody>
      </p:sp>
      <p:sp>
        <p:nvSpPr>
          <p:cNvPr id="21" name="Rectangle 13"/>
          <p:cNvSpPr/>
          <p:nvPr/>
        </p:nvSpPr>
        <p:spPr>
          <a:xfrm>
            <a:off x="1829783" y="5216770"/>
            <a:ext cx="9610707" cy="1200329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Calibri"/>
              </a:rPr>
              <a:t>GAN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모델이 큰 사이즈의 이미지를 잘 생성하지 못하는 문제가 있음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.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-&gt; 64 x 64 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사이즈의 이미지를 생성하도록 모델을 구성하도록 함</a:t>
            </a:r>
            <a:endParaRPr lang="en-US" altLang="ko-KR" b="1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RGB 3 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가지 채널안의 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0~255 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까지의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256 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개의 값을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-1~1 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사이의 값이 되도록 정규화를 수행</a:t>
            </a:r>
            <a:endParaRPr lang="en-US" b="1" dirty="0" smtClean="0">
              <a:solidFill>
                <a:prstClr val="black"/>
              </a:solidFill>
              <a:latin typeface="Calibri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Three types of Images</a:t>
            </a:r>
            <a:endParaRPr lang="en-US" altLang="ko-KR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168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Network 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14</a:t>
            </a:fld>
            <a:endParaRPr lang="en-US" dirty="0">
              <a:solidFill>
                <a:prstClr val="black"/>
              </a:solidFill>
            </a:endParaRPr>
          </a:p>
        </p:txBody>
      </p: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845" y="1875690"/>
            <a:ext cx="7173627" cy="3184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175845" y="6311334"/>
            <a:ext cx="1085556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Architecture of Network is Referred to Yaniv </a:t>
            </a:r>
            <a:r>
              <a:rPr lang="en-US" altLang="ko-KR" sz="1400" dirty="0">
                <a:solidFill>
                  <a:schemeClr val="bg1"/>
                </a:solidFill>
              </a:rPr>
              <a:t>T, Adam P, </a:t>
            </a:r>
            <a:r>
              <a:rPr lang="en-US" altLang="ko-KR" sz="1400" dirty="0" smtClean="0">
                <a:solidFill>
                  <a:schemeClr val="bg1"/>
                </a:solidFill>
              </a:rPr>
              <a:t>“</a:t>
            </a:r>
            <a:r>
              <a:rPr lang="en-US" altLang="ko-KR" sz="1400" dirty="0">
                <a:solidFill>
                  <a:schemeClr val="bg1"/>
                </a:solidFill>
              </a:rPr>
              <a:t>UNSUPERVISED CROSS-DOMAIN IMAGE GENERATION,” ICLR 2017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492" y="4444166"/>
            <a:ext cx="6201508" cy="17537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" name="직사각형 24"/>
          <p:cNvSpPr/>
          <p:nvPr/>
        </p:nvSpPr>
        <p:spPr>
          <a:xfrm>
            <a:off x="175845" y="1526263"/>
            <a:ext cx="1430217" cy="482913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Network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6156524" y="4176302"/>
            <a:ext cx="1192948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Loss function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891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15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1488" y="3035128"/>
            <a:ext cx="1330450" cy="1660127"/>
            <a:chOff x="254573" y="2773509"/>
            <a:chExt cx="2805547" cy="2479960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12" y="3154940"/>
              <a:ext cx="1457325" cy="179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" name="직사각형 13"/>
            <p:cNvSpPr/>
            <p:nvPr/>
          </p:nvSpPr>
          <p:spPr>
            <a:xfrm>
              <a:off x="254573" y="2773509"/>
              <a:ext cx="2805547" cy="3229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</a:rPr>
                <a:t>Source Image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81632" y="5071628"/>
              <a:ext cx="2649683" cy="1818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[Batch_size, 152,152,3]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31777" y="1275309"/>
            <a:ext cx="990346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solidFill>
                  <a:schemeClr val="bg1"/>
                </a:solidFill>
              </a:rPr>
              <a:t>Generator(Encoder) – PreTrain Step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959" y="2843134"/>
            <a:ext cx="1304897" cy="191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Input: Images of Celeb</a:t>
            </a:r>
            <a:endParaRPr lang="ko-KR" altLang="en-US" sz="800" dirty="0"/>
          </a:p>
        </p:txBody>
      </p:sp>
      <p:sp>
        <p:nvSpPr>
          <p:cNvPr id="23" name="직사각형 22"/>
          <p:cNvSpPr/>
          <p:nvPr/>
        </p:nvSpPr>
        <p:spPr>
          <a:xfrm>
            <a:off x="8442977" y="5690731"/>
            <a:ext cx="1886507" cy="3181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Label: Name of Celeb</a:t>
            </a:r>
          </a:p>
          <a:p>
            <a:pPr algn="ctr"/>
            <a:r>
              <a:rPr lang="en-US" altLang="ko-KR" sz="1200" dirty="0" smtClean="0"/>
              <a:t>Shape: [batch_size, 100]</a:t>
            </a:r>
            <a:endParaRPr lang="ko-KR" altLang="en-US" sz="1200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741217"/>
              </p:ext>
            </p:extLst>
          </p:nvPr>
        </p:nvGraphicFramePr>
        <p:xfrm>
          <a:off x="1990923" y="2445799"/>
          <a:ext cx="238760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86"/>
                <a:gridCol w="341086"/>
                <a:gridCol w="341086"/>
                <a:gridCol w="341086"/>
                <a:gridCol w="341086"/>
                <a:gridCol w="341086"/>
                <a:gridCol w="341086"/>
              </a:tblGrid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5388662" y="4666112"/>
            <a:ext cx="2608384" cy="3434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Filter: [9,9], Channel: 32</a:t>
            </a:r>
          </a:p>
        </p:txBody>
      </p:sp>
      <p:graphicFrame>
        <p:nvGraphicFramePr>
          <p:cNvPr id="30" name="표 2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4627032"/>
              </p:ext>
            </p:extLst>
          </p:nvPr>
        </p:nvGraphicFramePr>
        <p:xfrm>
          <a:off x="5525037" y="2722603"/>
          <a:ext cx="2375875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5175"/>
                <a:gridCol w="475175"/>
                <a:gridCol w="475175"/>
                <a:gridCol w="475175"/>
                <a:gridCol w="475175"/>
              </a:tblGrid>
              <a:tr h="3529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529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529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52995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  <a:tr h="35299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31" name="직사각형 30"/>
          <p:cNvSpPr/>
          <p:nvPr/>
        </p:nvSpPr>
        <p:spPr>
          <a:xfrm>
            <a:off x="1953801" y="5104605"/>
            <a:ext cx="2508738" cy="4102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Filter:[11,11], Channel: 16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748647" y="2342997"/>
            <a:ext cx="926123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Convolution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462539" y="3731709"/>
            <a:ext cx="849922" cy="1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4462539" y="3287566"/>
            <a:ext cx="926123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b="1" dirty="0" smtClean="0">
                <a:solidFill>
                  <a:schemeClr val="bg1"/>
                </a:solidFill>
              </a:rPr>
              <a:t>3x3 max_pool</a:t>
            </a:r>
            <a:endParaRPr lang="ko-KR" altLang="en-US" sz="1050" b="1" dirty="0">
              <a:solidFill>
                <a:schemeClr val="bg1"/>
              </a:solidFill>
            </a:endParaRPr>
          </a:p>
        </p:txBody>
      </p:sp>
      <p:cxnSp>
        <p:nvCxnSpPr>
          <p:cNvPr id="39" name="직선 화살표 연결선 38"/>
          <p:cNvCxnSpPr/>
          <p:nvPr/>
        </p:nvCxnSpPr>
        <p:spPr>
          <a:xfrm flipV="1">
            <a:off x="7997046" y="3731709"/>
            <a:ext cx="668216" cy="11725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544446" y="2180492"/>
            <a:ext cx="6762308" cy="3587262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739139" y="1977315"/>
            <a:ext cx="1240738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Total:5 Layers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graphicFrame>
        <p:nvGraphicFramePr>
          <p:cNvPr id="42" name="표 4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7770912"/>
              </p:ext>
            </p:extLst>
          </p:nvPr>
        </p:nvGraphicFramePr>
        <p:xfrm>
          <a:off x="8665262" y="3194794"/>
          <a:ext cx="1414584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1528"/>
                <a:gridCol w="471528"/>
                <a:gridCol w="471528"/>
              </a:tblGrid>
              <a:tr h="348913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489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  <a:tr h="348913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5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43" name="직사각형 42"/>
          <p:cNvSpPr/>
          <p:nvPr/>
        </p:nvSpPr>
        <p:spPr>
          <a:xfrm>
            <a:off x="8430800" y="4333441"/>
            <a:ext cx="1910862" cy="3434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Filter: [3,3], Channel: 256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183509" y="2546173"/>
            <a:ext cx="926123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Convolution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157653" y="3884111"/>
            <a:ext cx="796148" cy="5715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/>
          <p:nvPr/>
        </p:nvCxnSpPr>
        <p:spPr>
          <a:xfrm flipV="1">
            <a:off x="10160563" y="3743434"/>
            <a:ext cx="668216" cy="11725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2" name="표 5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8094893"/>
              </p:ext>
            </p:extLst>
          </p:nvPr>
        </p:nvGraphicFramePr>
        <p:xfrm>
          <a:off x="10910841" y="3560554"/>
          <a:ext cx="104140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/>
                <a:gridCol w="208280"/>
                <a:gridCol w="208280"/>
                <a:gridCol w="208280"/>
                <a:gridCol w="208280"/>
              </a:tblGrid>
              <a:tr h="30529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53" name="직사각형 52"/>
          <p:cNvSpPr/>
          <p:nvPr/>
        </p:nvSpPr>
        <p:spPr>
          <a:xfrm>
            <a:off x="10691445" y="3989994"/>
            <a:ext cx="1327225" cy="3434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Fully connected -&gt; Drop out -&gt; Softmax</a:t>
            </a:r>
          </a:p>
        </p:txBody>
      </p:sp>
      <p:cxnSp>
        <p:nvCxnSpPr>
          <p:cNvPr id="55" name="꺾인 연결선 54"/>
          <p:cNvCxnSpPr>
            <a:stCxn id="23" idx="3"/>
            <a:endCxn id="53" idx="2"/>
          </p:cNvCxnSpPr>
          <p:nvPr/>
        </p:nvCxnSpPr>
        <p:spPr>
          <a:xfrm flipV="1">
            <a:off x="10329484" y="4333441"/>
            <a:ext cx="1025574" cy="1516368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직사각형 56"/>
          <p:cNvSpPr/>
          <p:nvPr/>
        </p:nvSpPr>
        <p:spPr>
          <a:xfrm>
            <a:off x="257099" y="6342185"/>
            <a:ext cx="11372193" cy="3516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Xavier_initializer and Relu is used as a activation function at each layers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1380856" y="1860084"/>
            <a:ext cx="9113814" cy="4259362"/>
          </a:xfrm>
          <a:prstGeom prst="rect">
            <a:avLst/>
          </a:prstGeom>
          <a:noFill/>
          <a:ln w="57150">
            <a:solidFill>
              <a:schemeClr val="accent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7495884" y="1354613"/>
            <a:ext cx="3780693" cy="399262"/>
            <a:chOff x="5937763" y="1460753"/>
            <a:chExt cx="3780693" cy="399262"/>
          </a:xfrm>
        </p:grpSpPr>
        <p:cxnSp>
          <p:nvCxnSpPr>
            <p:cNvPr id="33" name="직선 화살표 연결선 32"/>
            <p:cNvCxnSpPr/>
            <p:nvPr/>
          </p:nvCxnSpPr>
          <p:spPr>
            <a:xfrm flipV="1">
              <a:off x="5937763" y="1833551"/>
              <a:ext cx="3780693" cy="26464"/>
            </a:xfrm>
            <a:prstGeom prst="straightConnector1">
              <a:avLst/>
            </a:prstGeom>
            <a:ln w="76200">
              <a:solidFill>
                <a:schemeClr val="accent1">
                  <a:lumMod val="60000"/>
                  <a:lumOff val="4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직사각형 34"/>
            <p:cNvSpPr/>
            <p:nvPr/>
          </p:nvSpPr>
          <p:spPr>
            <a:xfrm>
              <a:off x="6955710" y="1460753"/>
              <a:ext cx="2293769" cy="334432"/>
            </a:xfrm>
            <a:prstGeom prst="rect">
              <a:avLst/>
            </a:prstGeom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/>
                <a:t>Increase Number of Filters</a:t>
              </a:r>
              <a:endParaRPr lang="ko-KR" altLang="en-US" sz="1200" dirty="0"/>
            </a:p>
          </p:txBody>
        </p:sp>
      </p:grpSp>
      <p:sp>
        <p:nvSpPr>
          <p:cNvPr id="65" name="직사각형 64"/>
          <p:cNvSpPr/>
          <p:nvPr/>
        </p:nvSpPr>
        <p:spPr>
          <a:xfrm>
            <a:off x="553195" y="1778021"/>
            <a:ext cx="1089879" cy="351692"/>
          </a:xfrm>
          <a:prstGeom prst="rect">
            <a:avLst/>
          </a:prstGeom>
          <a:noFill/>
          <a:ln w="381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Encoder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6711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16</a:t>
            </a:fld>
            <a:endParaRPr lang="en-US" dirty="0">
              <a:solidFill>
                <a:prstClr val="black"/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111488" y="3035128"/>
            <a:ext cx="1330450" cy="1530899"/>
            <a:chOff x="254573" y="2773509"/>
            <a:chExt cx="2805547" cy="2286914"/>
          </a:xfrm>
        </p:grpSpPr>
        <p:sp>
          <p:nvSpPr>
            <p:cNvPr id="14" name="직사각형 13"/>
            <p:cNvSpPr/>
            <p:nvPr/>
          </p:nvSpPr>
          <p:spPr>
            <a:xfrm>
              <a:off x="254573" y="2773509"/>
              <a:ext cx="2805547" cy="3229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 smtClean="0">
                  <a:solidFill>
                    <a:schemeClr val="bg1"/>
                  </a:solidFill>
                </a:rPr>
                <a:t>Feature Map</a:t>
              </a: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281632" y="4878583"/>
              <a:ext cx="2649683" cy="18184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[Batch_size, 6,6,256]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231777" y="1275309"/>
            <a:ext cx="990346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solidFill>
                  <a:schemeClr val="bg1"/>
                </a:solidFill>
              </a:rPr>
              <a:t>Generator(Decoder) – Train Step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75959" y="2843134"/>
            <a:ext cx="1304897" cy="1919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Input: Encoding Result</a:t>
            </a:r>
            <a:endParaRPr lang="ko-KR" altLang="en-US" sz="800" dirty="0"/>
          </a:p>
        </p:txBody>
      </p:sp>
      <p:graphicFrame>
        <p:nvGraphicFramePr>
          <p:cNvPr id="27" name="표 2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3315233"/>
              </p:ext>
            </p:extLst>
          </p:nvPr>
        </p:nvGraphicFramePr>
        <p:xfrm>
          <a:off x="1990923" y="2445799"/>
          <a:ext cx="2387602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1086"/>
                <a:gridCol w="341086"/>
                <a:gridCol w="341086"/>
                <a:gridCol w="341086"/>
                <a:gridCol w="341086"/>
                <a:gridCol w="341086"/>
                <a:gridCol w="341086"/>
              </a:tblGrid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27704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28" name="직사각형 27"/>
          <p:cNvSpPr/>
          <p:nvPr/>
        </p:nvSpPr>
        <p:spPr>
          <a:xfrm>
            <a:off x="5388661" y="4173767"/>
            <a:ext cx="2608384" cy="3434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Filter: [1,1], Channel: 256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953801" y="5104605"/>
            <a:ext cx="2508738" cy="41028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Filter:[5,5], Channel: 512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1748647" y="2342997"/>
            <a:ext cx="1459523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Deconvolution_Filter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4462539" y="3731709"/>
            <a:ext cx="849922" cy="1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 flipV="1">
            <a:off x="7997046" y="3731709"/>
            <a:ext cx="668216" cy="11725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544445" y="2274276"/>
            <a:ext cx="9146999" cy="3493478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921835" y="2046036"/>
            <a:ext cx="1433221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Total:x5 Layers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8665262" y="4313522"/>
            <a:ext cx="1910862" cy="3434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Batch_Normalization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638731" y="3035128"/>
            <a:ext cx="2108245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1x1 Convolution Filter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157653" y="3884111"/>
            <a:ext cx="796148" cy="5715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0761616" y="4313523"/>
            <a:ext cx="1327225" cy="3434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Generated Image</a:t>
            </a:r>
          </a:p>
          <a:p>
            <a:pPr algn="ctr"/>
            <a:r>
              <a:rPr lang="en-US" altLang="ko-KR" sz="900" dirty="0" smtClean="0"/>
              <a:t>[Batch_size,64,64,3]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257099" y="6342185"/>
            <a:ext cx="11372193" cy="3516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Resize the Image for giving Image as a input to Discriminator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242" y="3431709"/>
            <a:ext cx="888941" cy="901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824738"/>
              </p:ext>
            </p:extLst>
          </p:nvPr>
        </p:nvGraphicFramePr>
        <p:xfrm>
          <a:off x="6477930" y="3560554"/>
          <a:ext cx="429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46"/>
              </a:tblGrid>
              <a:tr h="3636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694" y="3183608"/>
            <a:ext cx="1991288" cy="103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1" name="직선 화살표 연결선 50"/>
          <p:cNvCxnSpPr/>
          <p:nvPr/>
        </p:nvCxnSpPr>
        <p:spPr>
          <a:xfrm flipV="1">
            <a:off x="10208097" y="3683400"/>
            <a:ext cx="668216" cy="11725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347" y="3094325"/>
            <a:ext cx="1051764" cy="1079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직사각형 37"/>
          <p:cNvSpPr/>
          <p:nvPr/>
        </p:nvSpPr>
        <p:spPr>
          <a:xfrm>
            <a:off x="9855206" y="3283228"/>
            <a:ext cx="739506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Drop_out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5" name="직선 화살표 연결선 44"/>
          <p:cNvCxnSpPr/>
          <p:nvPr/>
        </p:nvCxnSpPr>
        <p:spPr>
          <a:xfrm>
            <a:off x="11425229" y="4720009"/>
            <a:ext cx="0" cy="384596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/>
          <p:cNvSpPr/>
          <p:nvPr/>
        </p:nvSpPr>
        <p:spPr>
          <a:xfrm>
            <a:off x="10761616" y="5182352"/>
            <a:ext cx="1327225" cy="34344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Image Resize [152,152]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V="1">
            <a:off x="6074513" y="2046036"/>
            <a:ext cx="3780693" cy="26464"/>
          </a:xfrm>
          <a:prstGeom prst="straightConnector1">
            <a:avLst/>
          </a:prstGeom>
          <a:ln w="76200">
            <a:solidFill>
              <a:schemeClr val="accent1">
                <a:lumMod val="60000"/>
                <a:lumOff val="40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7092460" y="1673238"/>
            <a:ext cx="2293769" cy="334432"/>
          </a:xfrm>
          <a:prstGeom prst="rect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Decrease Number of Filters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24546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795" y="3216633"/>
            <a:ext cx="1991288" cy="1038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Network Architecture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17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1777" y="1275309"/>
            <a:ext cx="990346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solidFill>
                  <a:schemeClr val="bg1"/>
                </a:solidFill>
              </a:rPr>
              <a:t>Discriminator – Train Step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8" name="직사각형 27"/>
          <p:cNvSpPr/>
          <p:nvPr/>
        </p:nvSpPr>
        <p:spPr>
          <a:xfrm>
            <a:off x="4206876" y="4107708"/>
            <a:ext cx="1853029" cy="34344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Filter: [1,1], Channel: 256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979496" y="4437377"/>
            <a:ext cx="1877440" cy="331567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Filter:[3,3], Channel: 3</a:t>
            </a:r>
          </a:p>
        </p:txBody>
      </p:sp>
      <p:sp>
        <p:nvSpPr>
          <p:cNvPr id="32" name="직사각형 31"/>
          <p:cNvSpPr/>
          <p:nvPr/>
        </p:nvSpPr>
        <p:spPr>
          <a:xfrm>
            <a:off x="2237162" y="2935608"/>
            <a:ext cx="1459523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chemeClr val="bg1"/>
                </a:solidFill>
              </a:rPr>
              <a:t>convolution_Filter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34" name="직선 화살표 연결선 33"/>
          <p:cNvCxnSpPr/>
          <p:nvPr/>
        </p:nvCxnSpPr>
        <p:spPr>
          <a:xfrm flipV="1">
            <a:off x="3832424" y="3857210"/>
            <a:ext cx="849922" cy="1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/>
          <p:nvPr/>
        </p:nvCxnSpPr>
        <p:spPr>
          <a:xfrm>
            <a:off x="5609087" y="3857211"/>
            <a:ext cx="816765" cy="0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/>
          <p:cNvSpPr/>
          <p:nvPr/>
        </p:nvSpPr>
        <p:spPr>
          <a:xfrm>
            <a:off x="1544446" y="2443724"/>
            <a:ext cx="7054638" cy="3324029"/>
          </a:xfrm>
          <a:prstGeom prst="rect">
            <a:avLst/>
          </a:prstGeom>
          <a:noFill/>
          <a:ln w="76200">
            <a:solidFill>
              <a:schemeClr val="tx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7948985" y="2194516"/>
            <a:ext cx="1433221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</a:rPr>
              <a:t>Total:x6 Layers 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6350696" y="4301420"/>
            <a:ext cx="1910862" cy="34344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smtClean="0"/>
              <a:t>Batch_Normalization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4314163" y="3290215"/>
            <a:ext cx="1629032" cy="296961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>
                <a:solidFill>
                  <a:schemeClr val="bg1"/>
                </a:solidFill>
              </a:rPr>
              <a:t>1x1 Convolution Filter</a:t>
            </a:r>
            <a:endParaRPr lang="ko-KR" altLang="en-US" sz="1000" b="1" dirty="0">
              <a:solidFill>
                <a:schemeClr val="bg1"/>
              </a:solidFill>
            </a:endParaRPr>
          </a:p>
        </p:txBody>
      </p:sp>
      <p:cxnSp>
        <p:nvCxnSpPr>
          <p:cNvPr id="47" name="직선 화살표 연결선 46"/>
          <p:cNvCxnSpPr/>
          <p:nvPr/>
        </p:nvCxnSpPr>
        <p:spPr>
          <a:xfrm>
            <a:off x="1157653" y="3884111"/>
            <a:ext cx="796148" cy="5715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직사각형 52"/>
          <p:cNvSpPr/>
          <p:nvPr/>
        </p:nvSpPr>
        <p:spPr>
          <a:xfrm>
            <a:off x="10743155" y="4211332"/>
            <a:ext cx="1251740" cy="28963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/>
              <a:t>Softmax : 3</a:t>
            </a:r>
            <a:r>
              <a:rPr lang="ko-KR" altLang="en-US" sz="900" dirty="0" smtClean="0"/>
              <a:t>진 분류</a:t>
            </a:r>
            <a:endParaRPr lang="en-US" altLang="ko-KR" sz="900" dirty="0" smtClean="0"/>
          </a:p>
        </p:txBody>
      </p:sp>
      <p:sp>
        <p:nvSpPr>
          <p:cNvPr id="57" name="직사각형 56"/>
          <p:cNvSpPr/>
          <p:nvPr/>
        </p:nvSpPr>
        <p:spPr>
          <a:xfrm>
            <a:off x="257099" y="6342185"/>
            <a:ext cx="11372193" cy="35169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Xavier_initializer and Relu is used as a activation function at each layers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601167"/>
              </p:ext>
            </p:extLst>
          </p:nvPr>
        </p:nvGraphicFramePr>
        <p:xfrm>
          <a:off x="4910202" y="3695125"/>
          <a:ext cx="429846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9846"/>
              </a:tblGrid>
              <a:tr h="36367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1" name="직선 화살표 연결선 50"/>
          <p:cNvCxnSpPr/>
          <p:nvPr/>
        </p:nvCxnSpPr>
        <p:spPr>
          <a:xfrm>
            <a:off x="8261558" y="3884112"/>
            <a:ext cx="957598" cy="5714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8736904" y="3581438"/>
            <a:ext cx="574252" cy="151848"/>
          </a:xfrm>
          <a:prstGeom prst="rect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b="1" dirty="0" smtClean="0">
                <a:solidFill>
                  <a:schemeClr val="bg1"/>
                </a:solidFill>
              </a:rPr>
              <a:t>Drop_out</a:t>
            </a:r>
            <a:endParaRPr lang="ko-KR" altLang="en-US" sz="700" b="1" dirty="0">
              <a:solidFill>
                <a:schemeClr val="bg1"/>
              </a:solidFill>
            </a:endParaRPr>
          </a:p>
        </p:txBody>
      </p:sp>
      <p:grpSp>
        <p:nvGrpSpPr>
          <p:cNvPr id="29" name="그룹 28"/>
          <p:cNvGrpSpPr/>
          <p:nvPr/>
        </p:nvGrpSpPr>
        <p:grpSpPr>
          <a:xfrm>
            <a:off x="257099" y="2386536"/>
            <a:ext cx="1013235" cy="878231"/>
            <a:chOff x="254573" y="2773509"/>
            <a:chExt cx="2805547" cy="2479960"/>
          </a:xfrm>
        </p:grpSpPr>
        <p:pic>
          <p:nvPicPr>
            <p:cNvPr id="30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812" y="3154940"/>
              <a:ext cx="1457325" cy="17907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3" name="직사각형 32"/>
            <p:cNvSpPr/>
            <p:nvPr/>
          </p:nvSpPr>
          <p:spPr>
            <a:xfrm>
              <a:off x="254573" y="2773509"/>
              <a:ext cx="2805547" cy="3229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Source Image</a:t>
              </a: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281632" y="5071628"/>
              <a:ext cx="2649683" cy="1818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 smtClean="0">
                  <a:solidFill>
                    <a:schemeClr val="bg1"/>
                  </a:solidFill>
                </a:rPr>
                <a:t>[Batch_size, 152,152,3]</a:t>
              </a:r>
              <a:endParaRPr lang="ko-KR" altLang="en-US" sz="5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139575" y="3542053"/>
            <a:ext cx="1211535" cy="814098"/>
            <a:chOff x="288128" y="99146"/>
            <a:chExt cx="2805547" cy="2218026"/>
          </a:xfrm>
        </p:grpSpPr>
        <p:pic>
          <p:nvPicPr>
            <p:cNvPr id="42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9558" y="575303"/>
              <a:ext cx="1355579" cy="153284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직사각형 44"/>
            <p:cNvSpPr/>
            <p:nvPr/>
          </p:nvSpPr>
          <p:spPr>
            <a:xfrm>
              <a:off x="332508" y="2135331"/>
              <a:ext cx="2649683" cy="1818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 smtClean="0">
                  <a:solidFill>
                    <a:schemeClr val="bg1"/>
                  </a:solidFill>
                </a:rPr>
                <a:t>[Batch_size, 152,152,3]</a:t>
              </a:r>
              <a:endParaRPr lang="ko-KR" altLang="en-US" sz="500" b="1" dirty="0">
                <a:solidFill>
                  <a:schemeClr val="bg1"/>
                </a:solidFill>
              </a:endParaRPr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288128" y="99146"/>
              <a:ext cx="2805547" cy="3229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600" b="1" dirty="0" smtClean="0">
                  <a:solidFill>
                    <a:schemeClr val="bg1"/>
                  </a:solidFill>
                </a:rPr>
                <a:t>Target Image</a:t>
              </a:r>
            </a:p>
            <a:p>
              <a:pPr algn="ctr"/>
              <a:r>
                <a:rPr lang="en-US" altLang="ko-KR" sz="600" b="1" dirty="0" smtClean="0">
                  <a:solidFill>
                    <a:schemeClr val="bg1"/>
                  </a:solidFill>
                </a:rPr>
                <a:t>(Caricature)</a:t>
              </a:r>
              <a:endParaRPr lang="ko-KR" altLang="en-US" sz="6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그룹 47"/>
          <p:cNvGrpSpPr/>
          <p:nvPr/>
        </p:nvGrpSpPr>
        <p:grpSpPr>
          <a:xfrm>
            <a:off x="231777" y="4644867"/>
            <a:ext cx="1043887" cy="742662"/>
            <a:chOff x="5238317" y="321966"/>
            <a:chExt cx="2805547" cy="2086126"/>
          </a:xfrm>
        </p:grpSpPr>
        <p:pic>
          <p:nvPicPr>
            <p:cNvPr id="49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17191" y="670497"/>
              <a:ext cx="1447800" cy="1485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0" name="직사각형 49"/>
            <p:cNvSpPr/>
            <p:nvPr/>
          </p:nvSpPr>
          <p:spPr>
            <a:xfrm>
              <a:off x="5238317" y="321966"/>
              <a:ext cx="2805547" cy="322986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700" b="1" dirty="0" smtClean="0">
                  <a:solidFill>
                    <a:schemeClr val="bg1"/>
                  </a:solidFill>
                </a:rPr>
                <a:t>Generated Image</a:t>
              </a: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316248" y="2226251"/>
              <a:ext cx="2649683" cy="18184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 smtClean="0">
                  <a:solidFill>
                    <a:schemeClr val="bg1"/>
                  </a:solidFill>
                </a:rPr>
                <a:t>[Batch_size, 64, 64, 3]</a:t>
              </a:r>
              <a:endParaRPr lang="ko-KR" altLang="en-US" sz="500" b="1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78723280"/>
              </p:ext>
            </p:extLst>
          </p:nvPr>
        </p:nvGraphicFramePr>
        <p:xfrm>
          <a:off x="2304788" y="3283228"/>
          <a:ext cx="1354203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1401"/>
                <a:gridCol w="451401"/>
                <a:gridCol w="451401"/>
              </a:tblGrid>
              <a:tr h="351857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5185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  <a:tr h="351857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0" name="표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263514"/>
              </p:ext>
            </p:extLst>
          </p:nvPr>
        </p:nvGraphicFramePr>
        <p:xfrm>
          <a:off x="9459797" y="2838684"/>
          <a:ext cx="360608" cy="25827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608"/>
              </a:tblGrid>
              <a:tr h="3689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689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689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689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689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68968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36896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직사각형 12"/>
          <p:cNvSpPr/>
          <p:nvPr/>
        </p:nvSpPr>
        <p:spPr>
          <a:xfrm>
            <a:off x="9068844" y="5469149"/>
            <a:ext cx="1133604" cy="29860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Fully_connected Layer</a:t>
            </a:r>
          </a:p>
          <a:p>
            <a:pPr algn="ctr"/>
            <a:r>
              <a:rPr lang="en-US" altLang="ko-KR" sz="700" dirty="0" smtClean="0"/>
              <a:t>[batch_size, 624]</a:t>
            </a:r>
            <a:endParaRPr lang="ko-KR" altLang="en-US" sz="700" dirty="0"/>
          </a:p>
        </p:txBody>
      </p:sp>
      <p:graphicFrame>
        <p:nvGraphicFramePr>
          <p:cNvPr id="17" name="표 1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978215"/>
              </p:ext>
            </p:extLst>
          </p:nvPr>
        </p:nvGraphicFramePr>
        <p:xfrm>
          <a:off x="10847539" y="3674331"/>
          <a:ext cx="1047315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9105"/>
                <a:gridCol w="349105"/>
                <a:gridCol w="349105"/>
              </a:tblGrid>
              <a:tr h="270051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75000"/>
                      </a:schemeClr>
                    </a:solidFill>
                  </a:tcPr>
                </a:tc>
              </a:tr>
            </a:tbl>
          </a:graphicData>
        </a:graphic>
      </p:graphicFrame>
      <p:cxnSp>
        <p:nvCxnSpPr>
          <p:cNvPr id="54" name="직선 화살표 연결선 53"/>
          <p:cNvCxnSpPr/>
          <p:nvPr/>
        </p:nvCxnSpPr>
        <p:spPr>
          <a:xfrm>
            <a:off x="9879503" y="3889826"/>
            <a:ext cx="957598" cy="5714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>
            <a:off x="1146372" y="2935608"/>
            <a:ext cx="720006" cy="606445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/>
          <p:cNvCxnSpPr/>
          <p:nvPr/>
        </p:nvCxnSpPr>
        <p:spPr>
          <a:xfrm flipV="1">
            <a:off x="1176011" y="4301420"/>
            <a:ext cx="690367" cy="569684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513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 and Result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777" y="1275309"/>
            <a:ext cx="990346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solidFill>
                  <a:schemeClr val="bg1"/>
                </a:solidFill>
              </a:rPr>
              <a:t>Technique for Enhancing Performance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6123" y="1840660"/>
            <a:ext cx="8695987" cy="403187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Batch normalization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bg1"/>
                </a:solidFill>
              </a:rPr>
              <a:t>DCGAN</a:t>
            </a:r>
            <a:r>
              <a:rPr lang="ko-KR" altLang="en-US" sz="1600" dirty="0" smtClean="0">
                <a:solidFill>
                  <a:schemeClr val="bg1"/>
                </a:solidFill>
              </a:rPr>
              <a:t>에서 자주 쓰이는 기법으로</a:t>
            </a:r>
            <a:r>
              <a:rPr lang="en-US" altLang="ko-KR" sz="1600" dirty="0" smtClean="0">
                <a:solidFill>
                  <a:schemeClr val="bg1"/>
                </a:solidFill>
              </a:rPr>
              <a:t>, Discriminator</a:t>
            </a:r>
            <a:r>
              <a:rPr lang="ko-KR" altLang="en-US" sz="1600" dirty="0" smtClean="0">
                <a:solidFill>
                  <a:schemeClr val="bg1"/>
                </a:solidFill>
              </a:rPr>
              <a:t>의 입력층과 </a:t>
            </a:r>
            <a:r>
              <a:rPr lang="en-US" altLang="ko-KR" sz="1600" dirty="0" smtClean="0">
                <a:solidFill>
                  <a:schemeClr val="bg1"/>
                </a:solidFill>
              </a:rPr>
              <a:t>Generator</a:t>
            </a:r>
            <a:r>
              <a:rPr lang="ko-KR" altLang="en-US" sz="1600" dirty="0" smtClean="0">
                <a:solidFill>
                  <a:schemeClr val="bg1"/>
                </a:solidFill>
              </a:rPr>
              <a:t>의 출력층을 제외한 모든 레이어의 다음에 사용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Sergey </a:t>
            </a:r>
            <a:r>
              <a:rPr lang="en-US" altLang="ko-KR" sz="1200" dirty="0">
                <a:solidFill>
                  <a:schemeClr val="bg1"/>
                </a:solidFill>
              </a:rPr>
              <a:t>Ioffe, Christian Szegedy, “Batch NormalizationL Accelerating Deep Network Training by Reducing Internal Covariate Shift</a:t>
            </a:r>
            <a:r>
              <a:rPr lang="en-US" altLang="ko-KR" sz="1200" dirty="0" smtClean="0">
                <a:solidFill>
                  <a:schemeClr val="bg1"/>
                </a:solidFill>
              </a:rPr>
              <a:t>”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400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Drop out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1600" dirty="0" smtClean="0">
                <a:solidFill>
                  <a:schemeClr val="bg1"/>
                </a:solidFill>
              </a:rPr>
              <a:t>Drop out(50%)</a:t>
            </a:r>
            <a:r>
              <a:rPr lang="ko-KR" altLang="en-US" sz="1600" dirty="0" smtClean="0">
                <a:solidFill>
                  <a:schemeClr val="bg1"/>
                </a:solidFill>
              </a:rPr>
              <a:t>를 네트워크에 추가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>
                <a:solidFill>
                  <a:schemeClr val="bg1"/>
                </a:solidFill>
              </a:rPr>
              <a:t>Phillip Isola, Jun _Yan Zhu, Tinghui Zhou, Alexei A. Efros, “Image-to-Image Translation with Conditional Adversarial Networks”, arXiv:1611.07004v2: 22 Nov </a:t>
            </a:r>
            <a:r>
              <a:rPr lang="en-US" altLang="ko-KR" sz="1200" dirty="0" smtClean="0">
                <a:solidFill>
                  <a:schemeClr val="bg1"/>
                </a:solidFill>
              </a:rPr>
              <a:t>2017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ko-KR" altLang="ko-KR" sz="1200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sz="1600" b="1" dirty="0" smtClean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1600" b="1" dirty="0" smtClean="0">
                <a:solidFill>
                  <a:schemeClr val="bg1"/>
                </a:solidFill>
              </a:rPr>
              <a:t>1x1 Convolution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ko-KR" altLang="en-US" sz="1600" dirty="0" smtClean="0">
                <a:solidFill>
                  <a:schemeClr val="bg1"/>
                </a:solidFill>
              </a:rPr>
              <a:t>여러 개의 </a:t>
            </a:r>
            <a:r>
              <a:rPr lang="en-US" altLang="ko-KR" sz="1600" dirty="0" smtClean="0">
                <a:solidFill>
                  <a:schemeClr val="bg1"/>
                </a:solidFill>
              </a:rPr>
              <a:t>Featuremap</a:t>
            </a:r>
            <a:r>
              <a:rPr lang="ko-KR" altLang="en-US" sz="1600" dirty="0" smtClean="0">
                <a:solidFill>
                  <a:schemeClr val="bg1"/>
                </a:solidFill>
              </a:rPr>
              <a:t>으로 부터 비슷한 성질을 묶어내어</a:t>
            </a:r>
            <a:r>
              <a:rPr lang="en-US" altLang="ko-KR" sz="1600" dirty="0" smtClean="0">
                <a:solidFill>
                  <a:schemeClr val="bg1"/>
                </a:solidFill>
              </a:rPr>
              <a:t>, Featuremap</a:t>
            </a:r>
            <a:r>
              <a:rPr lang="ko-KR" altLang="en-US" sz="1600" dirty="0" smtClean="0">
                <a:solidFill>
                  <a:schemeClr val="bg1"/>
                </a:solidFill>
              </a:rPr>
              <a:t>의 차원을 줄이거나 늘리기 위해 </a:t>
            </a:r>
            <a:r>
              <a:rPr lang="en-US" altLang="ko-KR" sz="1600" dirty="0" smtClean="0">
                <a:solidFill>
                  <a:schemeClr val="bg1"/>
                </a:solidFill>
              </a:rPr>
              <a:t>Decoder</a:t>
            </a:r>
            <a:r>
              <a:rPr lang="ko-KR" altLang="en-US" sz="1600" dirty="0" smtClean="0">
                <a:solidFill>
                  <a:schemeClr val="bg1"/>
                </a:solidFill>
              </a:rPr>
              <a:t>와 </a:t>
            </a:r>
            <a:r>
              <a:rPr lang="en-US" altLang="ko-KR" sz="1600" dirty="0" smtClean="0">
                <a:solidFill>
                  <a:schemeClr val="bg1"/>
                </a:solidFill>
              </a:rPr>
              <a:t>Discriminator</a:t>
            </a:r>
            <a:r>
              <a:rPr lang="ko-KR" altLang="en-US" sz="1600" dirty="0" smtClean="0">
                <a:solidFill>
                  <a:schemeClr val="bg1"/>
                </a:solidFill>
              </a:rPr>
              <a:t>에 사용되었다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sz="1200" dirty="0">
                <a:solidFill>
                  <a:schemeClr val="bg1"/>
                </a:solidFill>
              </a:rPr>
              <a:t>Christian Szegedy, Sergey Ioffe, Vincent Vincent Vanhoucke, Alexander A.Alemi,” Inception-v4, Inception-ResNet and the Impact of Residual Connections on Learning,</a:t>
            </a:r>
            <a:endParaRPr lang="en-US" altLang="ko-KR" sz="12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6038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 and Result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19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777" y="1275309"/>
            <a:ext cx="990346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solidFill>
                  <a:schemeClr val="bg1"/>
                </a:solidFill>
              </a:rPr>
              <a:t>Enviroment of Experiment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6123" y="1840660"/>
            <a:ext cx="8695987" cy="397031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DeskTop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CPU: i5-7500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RAM: 32GB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GPU: GTX-1080TI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OS : Window 10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Learning Parameters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Batch Size : 100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Number of Celeb Labers : 100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Size of Celeb Data : 5600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Size of Caricature Data : 100000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Pretrain iter : 5000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Train iter : 50000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schemeClr val="bg1"/>
                </a:solidFill>
              </a:rPr>
              <a:t>Learning Rate : 0.015</a:t>
            </a:r>
          </a:p>
        </p:txBody>
      </p:sp>
    </p:spTree>
    <p:extLst>
      <p:ext uri="{BB962C8B-B14F-4D97-AF65-F5344CB8AC3E}">
        <p14:creationId xmlns:p14="http://schemas.microsoft.com/office/powerpoint/2010/main" val="1087524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Data Collecting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1890" y="5114191"/>
            <a:ext cx="738684" cy="36933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Issue: </a:t>
            </a:r>
          </a:p>
        </p:txBody>
      </p:sp>
      <p:sp>
        <p:nvSpPr>
          <p:cNvPr id="21" name="Rectangle 13"/>
          <p:cNvSpPr/>
          <p:nvPr/>
        </p:nvSpPr>
        <p:spPr>
          <a:xfrm>
            <a:off x="2817867" y="5298857"/>
            <a:ext cx="7833048" cy="646331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학습에 사용할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Emoji Dataset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을 구하기 어렵다</a:t>
            </a:r>
            <a:endParaRPr lang="en-US" altLang="ko-KR" b="1" dirty="0" smtClean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Calibri"/>
              </a:rPr>
              <a:t>Emoji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를 생성하는 앱을 이용해 </a:t>
            </a:r>
            <a:r>
              <a:rPr lang="en-US" altLang="ko-KR" b="1" dirty="0">
                <a:solidFill>
                  <a:prstClr val="black"/>
                </a:solidFill>
                <a:latin typeface="Calibri"/>
              </a:rPr>
              <a:t>D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ataset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을 확보한다</a:t>
            </a:r>
            <a:endParaRPr lang="en-US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smtClean="0">
                <a:solidFill>
                  <a:schemeClr val="bg1"/>
                </a:solidFill>
              </a:rPr>
              <a:t>학습에 필요한 데이</a:t>
            </a:r>
            <a:r>
              <a:rPr lang="ko-KR" altLang="en-US" b="1" dirty="0">
                <a:solidFill>
                  <a:schemeClr val="bg1"/>
                </a:solidFill>
              </a:rPr>
              <a:t>터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452" y="2108297"/>
            <a:ext cx="4342744" cy="289516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562" y="2292963"/>
            <a:ext cx="5019675" cy="2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931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 and Result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20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777" y="1275309"/>
            <a:ext cx="990346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solidFill>
                  <a:schemeClr val="bg1"/>
                </a:solidFill>
              </a:rPr>
              <a:t>Enviroment of Experiment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6123" y="1840660"/>
            <a:ext cx="11018227" cy="36933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1" i="1" dirty="0" smtClean="0">
                <a:solidFill>
                  <a:schemeClr val="bg1"/>
                </a:solidFill>
              </a:rPr>
              <a:t>Issue 1: Lacks of Number of Feature maps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i="1" dirty="0" smtClean="0">
                <a:solidFill>
                  <a:schemeClr val="bg1"/>
                </a:solidFill>
              </a:rPr>
              <a:t>Increase Number of filters in Networks and make Networks more deep through applying 1x1 Convolution And Batch Normalization</a:t>
            </a:r>
            <a:endParaRPr lang="en-US" altLang="ko-KR" b="1" i="1" dirty="0">
              <a:solidFill>
                <a:schemeClr val="bg1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72" y="2373027"/>
            <a:ext cx="4360747" cy="218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2775" y="2384848"/>
            <a:ext cx="4313463" cy="2156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오른쪽 화살표 2"/>
          <p:cNvSpPr/>
          <p:nvPr/>
        </p:nvSpPr>
        <p:spPr>
          <a:xfrm>
            <a:off x="5667375" y="3362325"/>
            <a:ext cx="1085850" cy="324994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1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 and Result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21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777" y="1275309"/>
            <a:ext cx="990346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solidFill>
                  <a:schemeClr val="bg1"/>
                </a:solidFill>
              </a:rPr>
              <a:t>Enviroment of Experiment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6123" y="1840660"/>
            <a:ext cx="1101822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1" i="1" dirty="0" smtClean="0">
                <a:solidFill>
                  <a:schemeClr val="bg1"/>
                </a:solidFill>
              </a:rPr>
              <a:t>Issue 2: Discriminator_loss Local Optimization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i="1" dirty="0" smtClean="0">
                <a:solidFill>
                  <a:schemeClr val="bg1"/>
                </a:solidFill>
              </a:rPr>
              <a:t>Discriminator couldn’t optimize loss because of local optimal.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i="1" dirty="0" smtClean="0">
                <a:solidFill>
                  <a:schemeClr val="bg1"/>
                </a:solidFill>
              </a:rPr>
              <a:t>Tried changing architecture of Networks, Number of Filter, Optimizer but failed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i="1" dirty="0" smtClean="0">
                <a:solidFill>
                  <a:schemeClr val="bg1"/>
                </a:solidFill>
              </a:rPr>
              <a:t>Solve the problem with adapting Drop out and changing Learning Rate</a:t>
            </a:r>
          </a:p>
        </p:txBody>
      </p:sp>
    </p:spTree>
    <p:extLst>
      <p:ext uri="{BB962C8B-B14F-4D97-AF65-F5344CB8AC3E}">
        <p14:creationId xmlns:p14="http://schemas.microsoft.com/office/powerpoint/2010/main" val="4196958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 and Result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22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777" y="1275309"/>
            <a:ext cx="990346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solidFill>
                  <a:schemeClr val="bg1"/>
                </a:solidFill>
              </a:rPr>
              <a:t>Enviroment of Experiment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6123" y="1840660"/>
            <a:ext cx="11018227" cy="120032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b="1" i="1" dirty="0" smtClean="0">
                <a:solidFill>
                  <a:schemeClr val="bg1"/>
                </a:solidFill>
              </a:rPr>
              <a:t>Remaining Issue 3: Range of Generator Output</a:t>
            </a: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i="1" dirty="0" smtClean="0">
                <a:solidFill>
                  <a:schemeClr val="bg1"/>
                </a:solidFill>
              </a:rPr>
              <a:t>It should be -1 ~ 1 </a:t>
            </a: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i="1" dirty="0" smtClean="0">
                <a:solidFill>
                  <a:schemeClr val="bg1"/>
                </a:solidFill>
              </a:rPr>
              <a:t>But there are values below than -1 </a:t>
            </a: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ko-KR" b="1" i="1" dirty="0" smtClean="0">
                <a:solidFill>
                  <a:schemeClr val="bg1"/>
                </a:solidFill>
              </a:rPr>
              <a:t>Couldn’t solve </a:t>
            </a:r>
            <a:endParaRPr lang="en-US" altLang="ko-KR" b="1" i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993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Experiment and Result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31777" y="1275309"/>
            <a:ext cx="9903464" cy="58477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ko-KR" sz="3200" b="1" dirty="0" smtClean="0">
                <a:solidFill>
                  <a:schemeClr val="bg1"/>
                </a:solidFill>
              </a:rPr>
              <a:t>Generated Images</a:t>
            </a:r>
            <a:endParaRPr lang="en-US" altLang="ko-KR" sz="3200" b="1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26123" y="1840660"/>
            <a:ext cx="11018227" cy="2862322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 smtClean="0">
              <a:solidFill>
                <a:schemeClr val="bg1"/>
              </a:solidFill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altLang="ko-KR" b="1" i="1" dirty="0">
              <a:solidFill>
                <a:schemeClr val="bg1"/>
              </a:solidFill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152" y="2542291"/>
            <a:ext cx="5149937" cy="25749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 descr="C:\Users\HoJun\PycharmProjects\Emoji-GAN-Testing\sample_resize\sample-step-13700.jpe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236" y="2542291"/>
            <a:ext cx="5213839" cy="260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071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Emoji Dataset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1" name="Rectangle 13"/>
          <p:cNvSpPr/>
          <p:nvPr/>
        </p:nvSpPr>
        <p:spPr>
          <a:xfrm>
            <a:off x="5763297" y="3186192"/>
            <a:ext cx="5729156" cy="1200329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학습에 사용할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Emoji Dataset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을 구하기 어렵다</a:t>
            </a:r>
            <a:endParaRPr lang="en-US" altLang="ko-KR" b="1" dirty="0" smtClean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b="1" dirty="0">
              <a:solidFill>
                <a:prstClr val="black"/>
              </a:solidFill>
              <a:latin typeface="Calibri"/>
            </a:endParaRPr>
          </a:p>
          <a:p>
            <a:endParaRPr lang="en-US" altLang="ko-KR" b="1" dirty="0" smtClean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b="1" dirty="0" smtClean="0">
                <a:solidFill>
                  <a:prstClr val="black"/>
                </a:solidFill>
                <a:latin typeface="Calibri"/>
              </a:rPr>
              <a:t>Emoji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를 생성하는 앱을 이용해 </a:t>
            </a:r>
            <a:r>
              <a:rPr lang="en-US" altLang="ko-KR" b="1" dirty="0">
                <a:solidFill>
                  <a:prstClr val="black"/>
                </a:solidFill>
                <a:latin typeface="Calibri"/>
              </a:rPr>
              <a:t>D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ataset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을 확보한다</a:t>
            </a:r>
            <a:endParaRPr lang="en-US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Emoji Dataset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276" y="2286405"/>
            <a:ext cx="4264177" cy="2999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644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Emoji Dataset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4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1890" y="5114191"/>
            <a:ext cx="738684" cy="36933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Issue: </a:t>
            </a:r>
          </a:p>
        </p:txBody>
      </p:sp>
      <p:sp>
        <p:nvSpPr>
          <p:cNvPr id="21" name="Rectangle 13"/>
          <p:cNvSpPr/>
          <p:nvPr/>
        </p:nvSpPr>
        <p:spPr>
          <a:xfrm>
            <a:off x="2817867" y="5298857"/>
            <a:ext cx="7833048" cy="646331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>
                <a:solidFill>
                  <a:prstClr val="black"/>
                </a:solidFill>
                <a:latin typeface="Calibri"/>
              </a:rPr>
              <a:t>R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est 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요청의 </a:t>
            </a:r>
            <a:r>
              <a:rPr lang="ko-KR" altLang="en-US" b="1" dirty="0" err="1" smtClean="0">
                <a:solidFill>
                  <a:prstClr val="black"/>
                </a:solidFill>
                <a:latin typeface="Calibri"/>
              </a:rPr>
              <a:t>파라미터를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 파악</a:t>
            </a:r>
            <a:endParaRPr lang="en-US" altLang="ko-KR" b="1" dirty="0" smtClean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추출한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API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를 이용해 </a:t>
            </a:r>
            <a:r>
              <a:rPr lang="en-US" altLang="ko-KR" b="1" dirty="0">
                <a:solidFill>
                  <a:prstClr val="black"/>
                </a:solidFill>
                <a:latin typeface="Calibri"/>
              </a:rPr>
              <a:t>E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moji 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생성</a:t>
            </a:r>
            <a:endParaRPr lang="en-US" altLang="ko-KR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Old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Bitmoji</a:t>
            </a:r>
            <a:r>
              <a:rPr lang="en-US" altLang="ko-KR" b="1" dirty="0" smtClean="0">
                <a:solidFill>
                  <a:schemeClr val="bg1"/>
                </a:solidFill>
              </a:rPr>
              <a:t> Web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9255" y="2426993"/>
            <a:ext cx="3766256" cy="235123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587" y="2557599"/>
            <a:ext cx="2343150" cy="2181225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>
            <a:off x="6159547" y="3172568"/>
            <a:ext cx="1186004" cy="86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0984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Emoji Dataset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5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1890" y="5114191"/>
            <a:ext cx="738684" cy="36933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Issue: </a:t>
            </a:r>
          </a:p>
        </p:txBody>
      </p:sp>
      <p:sp>
        <p:nvSpPr>
          <p:cNvPr id="21" name="Rectangle 13"/>
          <p:cNvSpPr/>
          <p:nvPr/>
        </p:nvSpPr>
        <p:spPr>
          <a:xfrm>
            <a:off x="2817867" y="5298857"/>
            <a:ext cx="7833048" cy="369332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학습에 사용하기에 부족한 데이터의 품질</a:t>
            </a:r>
            <a:endParaRPr lang="en-US" altLang="ko-KR" b="1" dirty="0" smtClean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Old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Bitmoji</a:t>
            </a:r>
            <a:r>
              <a:rPr lang="en-US" altLang="ko-KR" b="1" dirty="0" smtClean="0">
                <a:solidFill>
                  <a:schemeClr val="bg1"/>
                </a:solidFill>
              </a:rPr>
              <a:t> Web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8346" y="2228849"/>
            <a:ext cx="2171700" cy="24003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9163" y="2228849"/>
            <a:ext cx="2438400" cy="24003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0315" y="2304019"/>
            <a:ext cx="2343150" cy="2181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85611" y="2333624"/>
            <a:ext cx="2314575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591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Emoji Dataset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6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1890" y="5114191"/>
            <a:ext cx="738684" cy="36933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Issue: </a:t>
            </a:r>
          </a:p>
        </p:txBody>
      </p:sp>
      <p:sp>
        <p:nvSpPr>
          <p:cNvPr id="21" name="Rectangle 13"/>
          <p:cNvSpPr/>
          <p:nvPr/>
        </p:nvSpPr>
        <p:spPr>
          <a:xfrm>
            <a:off x="2817867" y="5298857"/>
            <a:ext cx="7833048" cy="646331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DEX2JAR, JD-GUI</a:t>
            </a:r>
            <a:r>
              <a:rPr lang="ko-KR" altLang="en-US" b="1" dirty="0">
                <a:solidFill>
                  <a:prstClr val="black"/>
                </a:solidFill>
                <a:latin typeface="Calibri"/>
              </a:rPr>
              <a:t>을 이용해서 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앱 </a:t>
            </a:r>
            <a:r>
              <a:rPr lang="ko-KR" altLang="en-US" b="1" dirty="0" err="1" smtClean="0">
                <a:solidFill>
                  <a:prstClr val="black"/>
                </a:solidFill>
                <a:latin typeface="Calibri"/>
              </a:rPr>
              <a:t>리버싱</a:t>
            </a:r>
            <a:endParaRPr lang="en-US" altLang="ko-KR" b="1" dirty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err="1" smtClean="0">
                <a:solidFill>
                  <a:prstClr val="black"/>
                </a:solidFill>
                <a:latin typeface="Calibri"/>
              </a:rPr>
              <a:t>이모지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 생성에 필요한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API</a:t>
            </a:r>
            <a:r>
              <a:rPr lang="ko-KR" altLang="en-US" b="1" dirty="0">
                <a:solidFill>
                  <a:prstClr val="black"/>
                </a:solidFill>
                <a:latin typeface="Calibri"/>
              </a:rPr>
              <a:t>와 </a:t>
            </a:r>
            <a:r>
              <a:rPr lang="ko-KR" altLang="en-US" b="1" dirty="0" err="1">
                <a:solidFill>
                  <a:prstClr val="black"/>
                </a:solidFill>
                <a:latin typeface="Calibri"/>
              </a:rPr>
              <a:t>파라미터</a:t>
            </a:r>
            <a:r>
              <a:rPr lang="ko-KR" altLang="en-US" b="1" dirty="0">
                <a:solidFill>
                  <a:prstClr val="black"/>
                </a:solidFill>
                <a:latin typeface="Calibri"/>
              </a:rPr>
              <a:t> 추출</a:t>
            </a:r>
            <a:endParaRPr lang="en-US" altLang="ko-KR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New</a:t>
            </a:r>
            <a:r>
              <a:rPr lang="ko-KR" altLang="en-US" b="1" dirty="0" smtClean="0">
                <a:solidFill>
                  <a:schemeClr val="bg1"/>
                </a:solidFill>
              </a:rPr>
              <a:t> </a:t>
            </a:r>
            <a:r>
              <a:rPr lang="en-US" altLang="ko-KR" b="1" dirty="0" err="1" smtClean="0">
                <a:solidFill>
                  <a:schemeClr val="bg1"/>
                </a:solidFill>
              </a:rPr>
              <a:t>Bitmoji</a:t>
            </a:r>
            <a:r>
              <a:rPr lang="en-US" altLang="ko-KR" b="1" dirty="0" smtClean="0">
                <a:solidFill>
                  <a:schemeClr val="bg1"/>
                </a:solidFill>
              </a:rPr>
              <a:t> App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6394937" y="3204285"/>
            <a:ext cx="1186004" cy="8600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273" y="2529826"/>
            <a:ext cx="4202679" cy="22089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2146" y="2205575"/>
            <a:ext cx="19431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99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Emoji Dataset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7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1890" y="5114191"/>
            <a:ext cx="738684" cy="36933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Issue: </a:t>
            </a:r>
          </a:p>
        </p:txBody>
      </p:sp>
      <p:sp>
        <p:nvSpPr>
          <p:cNvPr id="21" name="Rectangle 13"/>
          <p:cNvSpPr/>
          <p:nvPr/>
        </p:nvSpPr>
        <p:spPr>
          <a:xfrm>
            <a:off x="2817867" y="5298857"/>
            <a:ext cx="7833048" cy="646331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추출한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API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와 </a:t>
            </a:r>
            <a:r>
              <a:rPr lang="ko-KR" altLang="en-US" b="1" dirty="0" err="1" smtClean="0">
                <a:solidFill>
                  <a:prstClr val="black"/>
                </a:solidFill>
                <a:latin typeface="Calibri"/>
              </a:rPr>
              <a:t>파라미터를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 이용해 </a:t>
            </a:r>
            <a:r>
              <a:rPr lang="ko-KR" altLang="en-US" b="1" dirty="0" err="1" smtClean="0">
                <a:solidFill>
                  <a:prstClr val="black"/>
                </a:solidFill>
                <a:latin typeface="Calibri"/>
              </a:rPr>
              <a:t>크롤러를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 작성</a:t>
            </a:r>
            <a:endParaRPr lang="en-US" altLang="ko-KR" b="1" dirty="0" smtClean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학습에 바로 사용할 수 있도록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(100, 152, 152, 3) 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행렬 형태로 저장</a:t>
            </a:r>
            <a:endParaRPr lang="en-US" altLang="ko-KR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Emoji Dataset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3625" y="3718117"/>
            <a:ext cx="1200150" cy="14478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5987" y="2113235"/>
            <a:ext cx="1466850" cy="1409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8516" y="2103710"/>
            <a:ext cx="1057275" cy="1419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1936" y="3613751"/>
            <a:ext cx="1114425" cy="1419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2543" y="3669578"/>
            <a:ext cx="1104900" cy="14668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13863" y="3783148"/>
            <a:ext cx="1181100" cy="14287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89193" y="2117596"/>
            <a:ext cx="1371600" cy="139065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92109" y="2133238"/>
            <a:ext cx="112395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177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Face Dataset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8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1890" y="5114191"/>
            <a:ext cx="738684" cy="36933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Issue: </a:t>
            </a:r>
          </a:p>
        </p:txBody>
      </p:sp>
      <p:sp>
        <p:nvSpPr>
          <p:cNvPr id="21" name="Rectangle 13"/>
          <p:cNvSpPr/>
          <p:nvPr/>
        </p:nvSpPr>
        <p:spPr>
          <a:xfrm>
            <a:off x="2817867" y="5298857"/>
            <a:ext cx="7833048" cy="646331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인코더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(f)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의 </a:t>
            </a:r>
            <a:r>
              <a:rPr lang="ko-KR" altLang="en-US" b="1" dirty="0" err="1" smtClean="0">
                <a:solidFill>
                  <a:prstClr val="black"/>
                </a:solidFill>
                <a:latin typeface="Calibri"/>
              </a:rPr>
              <a:t>지도학습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 과정에 필요</a:t>
            </a:r>
            <a:endParaRPr lang="en-US" altLang="ko-KR" b="1" dirty="0" smtClean="0">
              <a:solidFill>
                <a:prstClr val="black"/>
              </a:solidFill>
              <a:latin typeface="Calibri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라벨에 대해 </a:t>
            </a:r>
            <a:r>
              <a:rPr lang="en-US" altLang="ko-KR" b="1" dirty="0" smtClean="0">
                <a:solidFill>
                  <a:prstClr val="black"/>
                </a:solidFill>
                <a:latin typeface="Calibri"/>
              </a:rPr>
              <a:t>Sparse</a:t>
            </a: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한 데이터를 사용할 수 없음</a:t>
            </a:r>
            <a:endParaRPr lang="en-US" altLang="ko-KR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Face Dataset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7170" name="Picture 2" descr="face dataset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922" y="2363327"/>
            <a:ext cx="6592524" cy="2475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19518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Face Dataset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>
                <a:solidFill>
                  <a:prstClr val="black"/>
                </a:solidFill>
              </a:rPr>
              <a:pPr/>
              <a:t>9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181890" y="5114191"/>
            <a:ext cx="738684" cy="369332"/>
          </a:xfrm>
          <a:prstGeom prst="rect">
            <a:avLst/>
          </a:prstGeom>
          <a:solidFill>
            <a:sysClr val="windowText" lastClr="000000">
              <a:lumMod val="50000"/>
              <a:lumOff val="50000"/>
            </a:sysClr>
          </a:solidFill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</a:rPr>
              <a:t>Issue: </a:t>
            </a:r>
          </a:p>
        </p:txBody>
      </p:sp>
      <p:sp>
        <p:nvSpPr>
          <p:cNvPr id="21" name="Rectangle 13"/>
          <p:cNvSpPr/>
          <p:nvPr/>
        </p:nvSpPr>
        <p:spPr>
          <a:xfrm>
            <a:off x="2817867" y="5298857"/>
            <a:ext cx="7833048" cy="369332"/>
          </a:xfrm>
          <a:prstGeom prst="rect">
            <a:avLst/>
          </a:prstGeom>
          <a:ln>
            <a:solidFill>
              <a:sysClr val="windowText" lastClr="00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b="1" dirty="0" smtClean="0">
                <a:solidFill>
                  <a:prstClr val="black"/>
                </a:solidFill>
                <a:latin typeface="Calibri"/>
              </a:rPr>
              <a:t>학습에 필요한 라벨이 없음</a:t>
            </a:r>
            <a:endParaRPr lang="en-US" altLang="ko-KR" b="1" dirty="0">
              <a:solidFill>
                <a:prstClr val="black"/>
              </a:solidFill>
              <a:latin typeface="Calibri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300452" y="1628234"/>
            <a:ext cx="9903464" cy="369332"/>
          </a:xfrm>
          <a:prstGeom prst="rect">
            <a:avLst/>
          </a:prstGeom>
          <a:noFill/>
          <a:ln>
            <a:solidFill>
              <a:sysClr val="windowText" lastClr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 err="1" smtClean="0">
                <a:solidFill>
                  <a:schemeClr val="bg1"/>
                </a:solidFill>
              </a:rPr>
              <a:t>CelebA</a:t>
            </a:r>
            <a:r>
              <a:rPr lang="en-US" altLang="ko-KR" b="1" dirty="0" smtClean="0">
                <a:solidFill>
                  <a:schemeClr val="bg1"/>
                </a:solidFill>
              </a:rPr>
              <a:t> Dataset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pic>
        <p:nvPicPr>
          <p:cNvPr id="2050" name="Picture 2" descr="celebA datasetì ëí ì´ë¯¸ì§ ê²ìê²°ê³¼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0891" y="2129391"/>
            <a:ext cx="4808310" cy="29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26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Berlin">
  <a:themeElements>
    <a:clrScheme name="Berlin">
      <a:dk1>
        <a:sysClr val="windowText" lastClr="000000"/>
      </a:dk1>
      <a:lt1>
        <a:sysClr val="window" lastClr="FFFFFF"/>
      </a:lt1>
      <a:dk2>
        <a:srgbClr val="6A9C41"/>
      </a:dk2>
      <a:lt2>
        <a:srgbClr val="E7E6E6"/>
      </a:lt2>
      <a:accent1>
        <a:srgbClr val="A7D535"/>
      </a:accent1>
      <a:accent2>
        <a:srgbClr val="EACA4F"/>
      </a:accent2>
      <a:accent3>
        <a:srgbClr val="FD9850"/>
      </a:accent3>
      <a:accent4>
        <a:srgbClr val="F46442"/>
      </a:accent4>
      <a:accent5>
        <a:srgbClr val="54D289"/>
      </a:accent5>
      <a:accent6>
        <a:srgbClr val="6AD8CB"/>
      </a:accent6>
      <a:hlink>
        <a:srgbClr val="CAFB50"/>
      </a:hlink>
      <a:folHlink>
        <a:srgbClr val="DEFF8B"/>
      </a:folHlink>
    </a:clrScheme>
    <a:fontScheme name="Berlin">
      <a:maj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92000"/>
                <a:satMod val="200000"/>
                <a:lumMod val="13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106000"/>
                <a:satMod val="120000"/>
                <a:lumMod val="79000"/>
              </a:schemeClr>
            </a:gs>
          </a:gsLst>
          <a:lin ang="252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Berlin" id="{7B5DBA9E-B069-418E-9360-A61BDD0615A4}" vid="{B587E4A9-1405-4B4F-8BC3-512EE08D2E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8486</TotalTime>
  <Words>862</Words>
  <Application>Microsoft Office PowerPoint</Application>
  <PresentationFormat>사용자 지정</PresentationFormat>
  <Paragraphs>217</Paragraphs>
  <Slides>23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4" baseType="lpstr">
      <vt:lpstr>1_Berlin</vt:lpstr>
      <vt:lpstr>PowerPoint 프레젠테이션</vt:lpstr>
      <vt:lpstr>Data Collecting</vt:lpstr>
      <vt:lpstr>Emoji Dataset</vt:lpstr>
      <vt:lpstr>Emoji Dataset</vt:lpstr>
      <vt:lpstr>Emoji Dataset</vt:lpstr>
      <vt:lpstr>Emoji Dataset</vt:lpstr>
      <vt:lpstr>Emoji Dataset</vt:lpstr>
      <vt:lpstr>Face Dataset</vt:lpstr>
      <vt:lpstr>Face Dataset</vt:lpstr>
      <vt:lpstr>Face Dataset</vt:lpstr>
      <vt:lpstr>Face Dataset</vt:lpstr>
      <vt:lpstr>Face Dataset</vt:lpstr>
      <vt:lpstr>Type of Images</vt:lpstr>
      <vt:lpstr>Network Architecture</vt:lpstr>
      <vt:lpstr>Network Architecture</vt:lpstr>
      <vt:lpstr>Network Architecture</vt:lpstr>
      <vt:lpstr>Network Architecture</vt:lpstr>
      <vt:lpstr>Experiment and Result</vt:lpstr>
      <vt:lpstr>Experiment and Result</vt:lpstr>
      <vt:lpstr>Experiment and Result</vt:lpstr>
      <vt:lpstr>Experiment and Result</vt:lpstr>
      <vt:lpstr>Experiment and Result</vt:lpstr>
      <vt:lpstr>Experiment and Result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Wajahat</dc:creator>
  <cp:lastModifiedBy>Windows 사용자</cp:lastModifiedBy>
  <cp:revision>325</cp:revision>
  <dcterms:created xsi:type="dcterms:W3CDTF">2015-09-11T05:38:09Z</dcterms:created>
  <dcterms:modified xsi:type="dcterms:W3CDTF">2018-06-11T00:30:46Z</dcterms:modified>
</cp:coreProperties>
</file>